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32"/>
  </p:notesMasterIdLst>
  <p:handoutMasterIdLst>
    <p:handoutMasterId r:id="rId33"/>
  </p:handoutMasterIdLst>
  <p:sldIdLst>
    <p:sldId id="256" r:id="rId8"/>
    <p:sldId id="305" r:id="rId9"/>
    <p:sldId id="289" r:id="rId10"/>
    <p:sldId id="288" r:id="rId11"/>
    <p:sldId id="291" r:id="rId12"/>
    <p:sldId id="292" r:id="rId13"/>
    <p:sldId id="286" r:id="rId14"/>
    <p:sldId id="290" r:id="rId15"/>
    <p:sldId id="293" r:id="rId16"/>
    <p:sldId id="294" r:id="rId17"/>
    <p:sldId id="295" r:id="rId18"/>
    <p:sldId id="314" r:id="rId19"/>
    <p:sldId id="313" r:id="rId20"/>
    <p:sldId id="297" r:id="rId21"/>
    <p:sldId id="298" r:id="rId22"/>
    <p:sldId id="312" r:id="rId23"/>
    <p:sldId id="302" r:id="rId24"/>
    <p:sldId id="299" r:id="rId25"/>
    <p:sldId id="304" r:id="rId26"/>
    <p:sldId id="309" r:id="rId27"/>
    <p:sldId id="311" r:id="rId28"/>
    <p:sldId id="306" r:id="rId29"/>
    <p:sldId id="307" r:id="rId30"/>
    <p:sldId id="308" r:id="rId31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0D0"/>
    <a:srgbClr val="DB6D00"/>
    <a:srgbClr val="FFFFFF"/>
    <a:srgbClr val="C3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5119" autoAdjust="0"/>
  </p:normalViewPr>
  <p:slideViewPr>
    <p:cSldViewPr snapToGrid="0" showGuides="1">
      <p:cViewPr varScale="1">
        <p:scale>
          <a:sx n="103" d="100"/>
          <a:sy n="103" d="100"/>
        </p:scale>
        <p:origin x="138" y="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024"/>
    </p:cViewPr>
  </p:sorterViewPr>
  <p:notesViewPr>
    <p:cSldViewPr snapToGrid="0" showGuides="1">
      <p:cViewPr varScale="1">
        <p:scale>
          <a:sx n="93" d="100"/>
          <a:sy n="93" d="100"/>
        </p:scale>
        <p:origin x="36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37" Type="http://schemas.openxmlformats.org/officeDocument/2006/relationships/tableStyles" Target="tableStyles.xml"/><Relationship Id="rId32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A05DFD-387E-4456-8798-1CC047817A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049D2-4414-4D53-BCFD-B76DDAC55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A075F-538C-4253-967A-7F673D670707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1C25B-C8B5-42CF-9396-CFFF0816BD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DE736-F662-4435-A312-03C7CAE0C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1E9A9-2553-4E03-9A78-5F72B946E7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3C744-7E9A-45BB-888C-25C65BA4B3C8}" type="datetimeFigureOut">
              <a:rPr lang="nl-NL" smtClean="0"/>
              <a:t>31-3-2022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940D-D835-49BF-ABDA-4919DB9EA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09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2284892-7C9A-4D04-8847-F17135B58BD5}"/>
              </a:ext>
            </a:extLst>
          </p:cNvPr>
          <p:cNvSpPr/>
          <p:nvPr userDrawn="1"/>
        </p:nvSpPr>
        <p:spPr bwMode="hidden">
          <a:xfrm>
            <a:off x="-3240000" y="0"/>
            <a:ext cx="1867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l-NL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A20C14-327D-4371-A60F-18A16F26AF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C9C9CB"/>
          </a:solidFill>
        </p:spPr>
        <p:txBody>
          <a:bodyPr lIns="360000" tIns="360000" rIns="360000" bIns="360000"/>
          <a:lstStyle>
            <a:lvl1pPr marL="0" indent="0">
              <a:buNone/>
              <a:defRPr/>
            </a:lvl1pPr>
          </a:lstStyle>
          <a:p>
            <a:r>
              <a:rPr lang="en-GB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80CBB-FC37-471E-9B36-7F2B8C0D076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0" y="2285999"/>
            <a:ext cx="8572500" cy="3423600"/>
          </a:xfrm>
          <a:prstGeom prst="rect">
            <a:avLst/>
          </a:prstGeom>
          <a:solidFill>
            <a:srgbClr val="006ACA">
              <a:alpha val="65000"/>
            </a:srgbClr>
          </a:solidFill>
        </p:spPr>
        <p:txBody>
          <a:bodyPr lIns="1008000" tIns="360000" bIns="720000" anchor="t" anchorCtr="0"/>
          <a:lstStyle>
            <a:lvl1pPr algn="l">
              <a:lnSpc>
                <a:spcPct val="85000"/>
              </a:lnSpc>
              <a:spcBef>
                <a:spcPts val="600"/>
              </a:spcBef>
              <a:defRPr sz="4800" b="0" kern="110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17EE28-757F-428A-9BFB-5CEB26EFEC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55688" y="4381500"/>
            <a:ext cx="4640262" cy="2714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presentator</a:t>
            </a:r>
            <a:endParaRPr lang="nl-NL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F8013B4-BA6D-4761-B5F0-F88EA95BB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055688" y="4693444"/>
            <a:ext cx="4640262" cy="2309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Functie</a:t>
            </a:r>
            <a:endParaRPr lang="nl-NL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0E9A76D-C11C-4B6B-B990-A5DAACAAE3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55688" y="5198269"/>
            <a:ext cx="4640262" cy="2309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Datum</a:t>
            </a:r>
            <a:endParaRPr lang="nl-NL" dirty="0"/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7044AF3B-4B52-4270-B333-4061C20953E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3240000" y="273050"/>
            <a:ext cx="3240000" cy="3155950"/>
          </a:xfrm>
          <a:prstGeom prst="rect">
            <a:avLst/>
          </a:prstGeom>
        </p:spPr>
        <p:txBody>
          <a:bodyPr rIns="360000"/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200" b="1" dirty="0">
                <a:solidFill>
                  <a:schemeClr val="tx1"/>
                </a:solidFill>
              </a:rPr>
              <a:t>Gebruik van afbeeldingen als achtergrond voor </a:t>
            </a:r>
            <a:r>
              <a:rPr lang="nl-NL" sz="1200" b="1" dirty="0" err="1">
                <a:solidFill>
                  <a:schemeClr val="tx1"/>
                </a:solidFill>
              </a:rPr>
              <a:t>Startdia</a:t>
            </a:r>
            <a:endParaRPr lang="nl-NL" sz="12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l-NL" sz="1200" b="1" dirty="0">
                <a:solidFill>
                  <a:schemeClr val="tx1"/>
                </a:solidFill>
              </a:rPr>
              <a:t>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Klik op het grijze afbeeldingsveld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Ga nu naar </a:t>
            </a:r>
            <a:r>
              <a:rPr lang="nl-NL" sz="1200" b="1" dirty="0">
                <a:solidFill>
                  <a:schemeClr val="tx1"/>
                </a:solidFill>
              </a:rPr>
              <a:t>‘Invoegen’ </a:t>
            </a:r>
            <a:r>
              <a:rPr lang="nl-NL" sz="1200" b="0" dirty="0">
                <a:solidFill>
                  <a:schemeClr val="tx1"/>
                </a:solidFill>
              </a:rPr>
              <a:t>en kies </a:t>
            </a:r>
            <a:r>
              <a:rPr lang="nl-NL" sz="1200" b="1" dirty="0">
                <a:solidFill>
                  <a:schemeClr val="tx1"/>
                </a:solidFill>
              </a:rPr>
              <a:t>‘Afbeeldingen’</a:t>
            </a:r>
            <a:r>
              <a:rPr lang="nl-NL" sz="1200" b="0" dirty="0">
                <a:solidFill>
                  <a:schemeClr val="tx1"/>
                </a:solidFill>
              </a:rPr>
              <a:t>.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Kies een afbeelding, klik op </a:t>
            </a:r>
            <a:r>
              <a:rPr lang="nl-NL" sz="1200" b="1" dirty="0">
                <a:solidFill>
                  <a:schemeClr val="tx1"/>
                </a:solidFill>
              </a:rPr>
              <a:t>‘Invoegen’ </a:t>
            </a:r>
            <a:r>
              <a:rPr lang="nl-NL" sz="1200" b="0" dirty="0">
                <a:solidFill>
                  <a:schemeClr val="tx1"/>
                </a:solidFill>
              </a:rPr>
              <a:t>en de afbeelding wordt geplaatst.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Wil je een uitsnede maken, selecteer dan de foto door erop te klikken en gebruik de </a:t>
            </a:r>
            <a:r>
              <a:rPr lang="nl-NL" sz="1200" b="0" dirty="0" err="1">
                <a:solidFill>
                  <a:schemeClr val="tx1"/>
                </a:solidFill>
              </a:rPr>
              <a:t>crop</a:t>
            </a:r>
            <a:r>
              <a:rPr lang="nl-NL" sz="1200" b="0" dirty="0">
                <a:solidFill>
                  <a:schemeClr val="tx1"/>
                </a:solidFill>
              </a:rPr>
              <a:t>- functie onder </a:t>
            </a:r>
            <a:r>
              <a:rPr lang="nl-NL" sz="1200" b="1" dirty="0">
                <a:solidFill>
                  <a:schemeClr val="tx1"/>
                </a:solidFill>
              </a:rPr>
              <a:t>‘Opmaak’/’Bijsnijden’</a:t>
            </a:r>
            <a:r>
              <a:rPr lang="nl-NL" sz="12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1E916F31-1FC7-4F18-AD4D-08308973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8775" y="4873011"/>
            <a:ext cx="2257200" cy="62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94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95" userDrawn="1">
          <p15:clr>
            <a:srgbClr val="FBAE40"/>
          </p15:clr>
        </p15:guide>
        <p15:guide id="2" orient="horz" pos="2931" userDrawn="1">
          <p15:clr>
            <a:srgbClr val="FBAE40"/>
          </p15:clr>
        </p15:guide>
        <p15:guide id="3" orient="horz" pos="2976" userDrawn="1">
          <p15:clr>
            <a:srgbClr val="FBAE40"/>
          </p15:clr>
        </p15:guide>
        <p15:guide id="4" orient="horz" pos="3067" userDrawn="1">
          <p15:clr>
            <a:srgbClr val="FBAE40"/>
          </p15:clr>
        </p15:guide>
        <p15:guide id="5" pos="665" userDrawn="1">
          <p15:clr>
            <a:srgbClr val="FBAE40"/>
          </p15:clr>
        </p15:guide>
        <p15:guide id="6" pos="5405" userDrawn="1">
          <p15:clr>
            <a:srgbClr val="FBAE40"/>
          </p15:clr>
        </p15:guide>
        <p15:guide id="7" pos="960" userDrawn="1">
          <p15:clr>
            <a:srgbClr val="FBAE40"/>
          </p15:clr>
        </p15:guide>
        <p15:guide id="8" orient="horz" pos="1434" userDrawn="1">
          <p15:clr>
            <a:srgbClr val="FBAE40"/>
          </p15:clr>
        </p15:guide>
        <p15:guide id="9" orient="horz" pos="3589" userDrawn="1">
          <p15:clr>
            <a:srgbClr val="FBAE40"/>
          </p15:clr>
        </p15:guide>
        <p15:guide id="10" orient="horz" pos="3793" userDrawn="1">
          <p15:clr>
            <a:srgbClr val="FBAE40"/>
          </p15:clr>
        </p15:guide>
        <p15:guide id="11" orient="horz" pos="3294" userDrawn="1">
          <p15:clr>
            <a:srgbClr val="FBAE40"/>
          </p15:clr>
        </p15:guide>
        <p15:guide id="12" orient="horz" pos="3385" userDrawn="1">
          <p15:clr>
            <a:srgbClr val="FBAE40"/>
          </p15:clr>
        </p15:guide>
        <p15:guide id="13" pos="5314" userDrawn="1">
          <p15:clr>
            <a:srgbClr val="FBAE40"/>
          </p15:clr>
        </p15:guide>
        <p15:guide id="14" pos="4089" userDrawn="1">
          <p15:clr>
            <a:srgbClr val="FBAE40"/>
          </p15:clr>
        </p15:guide>
        <p15:guide id="15" orient="horz" pos="3113" userDrawn="1">
          <p15:clr>
            <a:srgbClr val="FBAE40"/>
          </p15:clr>
        </p15:guide>
        <p15:guide id="16" orient="horz" pos="3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E7B6F-B417-400B-A6F6-A159CEAC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van je presentatie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EACE0-550F-46FB-A754-309398FC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B20616-A020-438B-B0DB-7E1A421F35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9913" y="-1"/>
            <a:ext cx="5272087" cy="6166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E99759-A32D-4A26-986E-9C3C2BC9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60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095792C-16F1-438D-B73E-F3018B098E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824563"/>
            <a:ext cx="5256000" cy="43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67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B68DAC-2746-4DD1-B1CB-661BB36F92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180177" y="0"/>
            <a:ext cx="12011823" cy="61658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B665EB-F63A-4906-8E1E-8FDBB992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van je presentatie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4A65EF-7D01-44E4-AC76-1D7703E9B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C49E2D0-0884-479D-8E72-27CE63B2199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3240000" y="273049"/>
            <a:ext cx="3240000" cy="376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360000"/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200" b="1" dirty="0">
                <a:solidFill>
                  <a:schemeClr val="tx1"/>
                </a:solidFill>
              </a:rPr>
              <a:t>Gebruik van afbeeldingen</a:t>
            </a:r>
          </a:p>
          <a:p>
            <a:pPr algn="l">
              <a:spcBef>
                <a:spcPts val="0"/>
              </a:spcBef>
            </a:pPr>
            <a:r>
              <a:rPr lang="nl-NL" sz="1200" b="1" dirty="0">
                <a:solidFill>
                  <a:schemeClr val="tx1"/>
                </a:solidFill>
              </a:rPr>
              <a:t>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Klik op het pictogram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Kies een afbeelding, klik op </a:t>
            </a:r>
            <a:r>
              <a:rPr lang="nl-NL" sz="1200" b="1" dirty="0">
                <a:solidFill>
                  <a:schemeClr val="tx1"/>
                </a:solidFill>
              </a:rPr>
              <a:t>‘Invoegen’ </a:t>
            </a:r>
            <a:r>
              <a:rPr lang="nl-NL" sz="1200" b="0" dirty="0">
                <a:solidFill>
                  <a:schemeClr val="tx1"/>
                </a:solidFill>
              </a:rPr>
              <a:t>en de afbeelding wordt geplaatst.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Wil je een uitsnede maken, selecteer dan de foto door erop te klikken en gebruik de </a:t>
            </a:r>
            <a:r>
              <a:rPr lang="nl-NL" sz="1200" b="0" dirty="0" err="1">
                <a:solidFill>
                  <a:schemeClr val="tx1"/>
                </a:solidFill>
              </a:rPr>
              <a:t>crop</a:t>
            </a:r>
            <a:r>
              <a:rPr lang="nl-NL" sz="1200" b="0" dirty="0">
                <a:solidFill>
                  <a:schemeClr val="tx1"/>
                </a:solidFill>
              </a:rPr>
              <a:t>- functie onder </a:t>
            </a:r>
            <a:r>
              <a:rPr lang="nl-NL" sz="1200" b="1" dirty="0">
                <a:solidFill>
                  <a:schemeClr val="tx1"/>
                </a:solidFill>
              </a:rPr>
              <a:t>‘Opmaak’/’Bijsnijden’</a:t>
            </a:r>
            <a:r>
              <a:rPr lang="nl-NL" sz="12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13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D46F1-7B53-49BC-AAB8-96EF24EE6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van je presentatie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2462-D01B-45AA-B53A-DF6717EC9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0B8128-2B51-427E-841C-37BA6C36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C4131-DFDE-4A9B-9D01-18FE7E77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van je presentatie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C3F08-4BE7-4F63-AF8A-A6D4F07E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02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448F41-8C70-41F3-8C4A-06DE09FC7E39}"/>
              </a:ext>
            </a:extLst>
          </p:cNvPr>
          <p:cNvSpPr/>
          <p:nvPr userDrawn="1"/>
        </p:nvSpPr>
        <p:spPr bwMode="gray">
          <a:xfrm>
            <a:off x="-3240000" y="0"/>
            <a:ext cx="1867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81EBF5DC-7B34-4D7D-8AF3-675063B5B9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C9C9CB"/>
          </a:solidFill>
        </p:spPr>
        <p:txBody>
          <a:bodyPr lIns="360000" tIns="360000" rIns="360000" bIns="360000"/>
          <a:lstStyle>
            <a:lvl1pPr marL="0" indent="0">
              <a:buNone/>
              <a:defRPr/>
            </a:lvl1pPr>
          </a:lstStyle>
          <a:p>
            <a:r>
              <a:rPr lang="en-GB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80CBB-FC37-471E-9B36-7F2B8C0D0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2895600"/>
            <a:ext cx="7962900" cy="2806540"/>
          </a:xfrm>
          <a:prstGeom prst="rect">
            <a:avLst/>
          </a:prstGeom>
          <a:solidFill>
            <a:srgbClr val="006ACA">
              <a:alpha val="65000"/>
            </a:srgbClr>
          </a:solidFill>
        </p:spPr>
        <p:txBody>
          <a:bodyPr lIns="1008000" tIns="360000" bIns="720000" anchor="t" anchorCtr="0"/>
          <a:lstStyle>
            <a:lvl1pPr algn="l">
              <a:lnSpc>
                <a:spcPct val="85000"/>
              </a:lnSpc>
              <a:spcBef>
                <a:spcPts val="600"/>
              </a:spcBef>
              <a:defRPr sz="4800" b="0" kern="11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end slide over twee regels</a:t>
            </a:r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F841CB3-E667-49DC-8825-0684AFF1763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3240000" y="273050"/>
            <a:ext cx="3240000" cy="3295650"/>
          </a:xfrm>
          <a:prstGeom prst="rect">
            <a:avLst/>
          </a:prstGeom>
        </p:spPr>
        <p:txBody>
          <a:bodyPr rIns="360000"/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200" b="1" dirty="0">
                <a:solidFill>
                  <a:schemeClr val="tx1"/>
                </a:solidFill>
              </a:rPr>
              <a:t>Gebruik van afbeeldingen als achtergrond voor </a:t>
            </a:r>
            <a:r>
              <a:rPr lang="nl-NL" sz="1200" b="1" dirty="0" err="1">
                <a:solidFill>
                  <a:schemeClr val="tx1"/>
                </a:solidFill>
              </a:rPr>
              <a:t>Einddia</a:t>
            </a:r>
            <a:endParaRPr lang="nl-NL" sz="12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l-NL" sz="1200" b="1" dirty="0">
                <a:solidFill>
                  <a:schemeClr val="tx1"/>
                </a:solidFill>
              </a:rPr>
              <a:t>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Klik op het grijze afbeeldingsveld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Ga nu naar </a:t>
            </a:r>
            <a:r>
              <a:rPr lang="nl-NL" sz="1200" b="1" dirty="0">
                <a:solidFill>
                  <a:schemeClr val="tx1"/>
                </a:solidFill>
              </a:rPr>
              <a:t>‘Invoegen’ </a:t>
            </a:r>
            <a:r>
              <a:rPr lang="nl-NL" sz="1200" b="0" dirty="0">
                <a:solidFill>
                  <a:schemeClr val="tx1"/>
                </a:solidFill>
              </a:rPr>
              <a:t>en kies </a:t>
            </a:r>
            <a:r>
              <a:rPr lang="nl-NL" sz="1200" b="1" dirty="0">
                <a:solidFill>
                  <a:schemeClr val="tx1"/>
                </a:solidFill>
              </a:rPr>
              <a:t>‘Afbeeldingen’</a:t>
            </a:r>
            <a:r>
              <a:rPr lang="nl-NL" sz="1200" b="0" dirty="0">
                <a:solidFill>
                  <a:schemeClr val="tx1"/>
                </a:solidFill>
              </a:rPr>
              <a:t>.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Kies een afbeelding, klik op </a:t>
            </a:r>
            <a:r>
              <a:rPr lang="nl-NL" sz="1200" b="1" dirty="0">
                <a:solidFill>
                  <a:schemeClr val="tx1"/>
                </a:solidFill>
              </a:rPr>
              <a:t>‘Invoegen’ </a:t>
            </a:r>
            <a:r>
              <a:rPr lang="nl-NL" sz="1200" b="0" dirty="0">
                <a:solidFill>
                  <a:schemeClr val="tx1"/>
                </a:solidFill>
              </a:rPr>
              <a:t>en de afbeelding wordt geplaatst.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Wil je een uitsnede maken, selecteer dan de foto door erop te klikken en gebruik de </a:t>
            </a:r>
            <a:r>
              <a:rPr lang="nl-NL" sz="1200" b="0" dirty="0" err="1">
                <a:solidFill>
                  <a:schemeClr val="tx1"/>
                </a:solidFill>
              </a:rPr>
              <a:t>crop</a:t>
            </a:r>
            <a:r>
              <a:rPr lang="nl-NL" sz="1200" b="0" dirty="0">
                <a:solidFill>
                  <a:schemeClr val="tx1"/>
                </a:solidFill>
              </a:rPr>
              <a:t>- functie onder </a:t>
            </a:r>
            <a:r>
              <a:rPr lang="nl-NL" sz="1200" b="1" dirty="0">
                <a:solidFill>
                  <a:schemeClr val="tx1"/>
                </a:solidFill>
              </a:rPr>
              <a:t>‘Opmaak’/’Bijsnijden’</a:t>
            </a:r>
            <a:r>
              <a:rPr lang="nl-NL" sz="12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47D7442-BD18-4C99-9F6F-9B34451CE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055688" y="4872735"/>
            <a:ext cx="4640262" cy="643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Extra </a:t>
            </a:r>
            <a:r>
              <a:rPr lang="en-US" dirty="0" err="1"/>
              <a:t>tekst</a:t>
            </a:r>
            <a:endParaRPr lang="nl-NL" dirty="0"/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822B419A-D877-4C73-A2B0-D3DAD31ED9B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872163" y="4959411"/>
            <a:ext cx="1945862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924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95">
          <p15:clr>
            <a:srgbClr val="FBAE40"/>
          </p15:clr>
        </p15:guide>
        <p15:guide id="2" orient="horz" pos="2931">
          <p15:clr>
            <a:srgbClr val="FBAE40"/>
          </p15:clr>
        </p15:guide>
        <p15:guide id="3" orient="horz" pos="2976">
          <p15:clr>
            <a:srgbClr val="FBAE40"/>
          </p15:clr>
        </p15:guide>
        <p15:guide id="4" orient="horz" pos="3067">
          <p15:clr>
            <a:srgbClr val="FBAE40"/>
          </p15:clr>
        </p15:guide>
        <p15:guide id="5" pos="665">
          <p15:clr>
            <a:srgbClr val="FBAE40"/>
          </p15:clr>
        </p15:guide>
        <p15:guide id="6" pos="5405">
          <p15:clr>
            <a:srgbClr val="FBAE40"/>
          </p15:clr>
        </p15:guide>
        <p15:guide id="7" pos="960">
          <p15:clr>
            <a:srgbClr val="FBAE40"/>
          </p15:clr>
        </p15:guide>
        <p15:guide id="8" orient="horz" pos="1434">
          <p15:clr>
            <a:srgbClr val="FBAE40"/>
          </p15:clr>
        </p15:guide>
        <p15:guide id="9" orient="horz" pos="3589">
          <p15:clr>
            <a:srgbClr val="FBAE40"/>
          </p15:clr>
        </p15:guide>
        <p15:guide id="10" orient="horz" pos="3793">
          <p15:clr>
            <a:srgbClr val="FBAE40"/>
          </p15:clr>
        </p15:guide>
        <p15:guide id="11" orient="horz" pos="3294">
          <p15:clr>
            <a:srgbClr val="FBAE40"/>
          </p15:clr>
        </p15:guide>
        <p15:guide id="12" orient="horz" pos="3385">
          <p15:clr>
            <a:srgbClr val="FBAE40"/>
          </p15:clr>
        </p15:guide>
        <p15:guide id="13" pos="5314">
          <p15:clr>
            <a:srgbClr val="FBAE40"/>
          </p15:clr>
        </p15:guide>
        <p15:guide id="14" pos="4089">
          <p15:clr>
            <a:srgbClr val="FBAE40"/>
          </p15:clr>
        </p15:guide>
        <p15:guide id="15" orient="horz" pos="3113">
          <p15:clr>
            <a:srgbClr val="FBAE40"/>
          </p15:clr>
        </p15:guide>
        <p15:guide id="16" orient="horz" pos="34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dia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E841395-775A-4B7A-BF16-80C8DCAA4E39}"/>
              </a:ext>
            </a:extLst>
          </p:cNvPr>
          <p:cNvSpPr/>
          <p:nvPr userDrawn="1"/>
        </p:nvSpPr>
        <p:spPr bwMode="gray">
          <a:xfrm>
            <a:off x="-3240000" y="0"/>
            <a:ext cx="1867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116D30C-86C3-4D1D-887C-36906A57B0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156239"/>
          </a:xfrm>
          <a:solidFill>
            <a:srgbClr val="C9C9CB"/>
          </a:solidFill>
        </p:spPr>
        <p:txBody>
          <a:bodyPr lIns="360000" tIns="360000" rIns="360000" bIns="360000"/>
          <a:lstStyle>
            <a:lvl1pPr marL="0" indent="0">
              <a:buNone/>
              <a:defRPr/>
            </a:lvl1pPr>
          </a:lstStyle>
          <a:p>
            <a:r>
              <a:rPr lang="en-GB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80CBB-FC37-471E-9B36-7F2B8C0D076B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-1" y="2450383"/>
            <a:ext cx="9768689" cy="1664417"/>
          </a:xfrm>
          <a:prstGeom prst="rect">
            <a:avLst/>
          </a:prstGeom>
          <a:solidFill>
            <a:srgbClr val="006ACA">
              <a:alpha val="65000"/>
            </a:srgbClr>
          </a:solidFill>
        </p:spPr>
        <p:txBody>
          <a:bodyPr lIns="720000" tIns="306000" rIns="108000" bIns="306000" anchor="t" anchorCtr="0">
            <a:no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000" b="0" kern="110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EE0BC-CA4F-4883-8693-29DD47940B8B}"/>
              </a:ext>
            </a:extLst>
          </p:cNvPr>
          <p:cNvSpPr/>
          <p:nvPr userDrawn="1"/>
        </p:nvSpPr>
        <p:spPr bwMode="gray">
          <a:xfrm>
            <a:off x="0" y="6158753"/>
            <a:ext cx="12192000" cy="6992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129E1C5-DBD8-4EB1-888A-D9DC64D8D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gray">
          <a:xfrm>
            <a:off x="11418514" y="6318166"/>
            <a:ext cx="447675" cy="377907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1C61E082-8323-4286-AE15-5D845976232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3240000" y="273050"/>
            <a:ext cx="3240000" cy="3155950"/>
          </a:xfrm>
          <a:prstGeom prst="rect">
            <a:avLst/>
          </a:prstGeom>
        </p:spPr>
        <p:txBody>
          <a:bodyPr rIns="360000"/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200" b="1" dirty="0">
                <a:solidFill>
                  <a:schemeClr val="tx1"/>
                </a:solidFill>
              </a:rPr>
              <a:t>Gebruik van afbeeldingen als achtergrond voor </a:t>
            </a:r>
            <a:r>
              <a:rPr lang="nl-NL" sz="1200" b="1" dirty="0" err="1">
                <a:solidFill>
                  <a:schemeClr val="tx1"/>
                </a:solidFill>
              </a:rPr>
              <a:t>Hoofdstukdia</a:t>
            </a:r>
            <a:endParaRPr lang="nl-NL" sz="12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nl-NL" sz="1200" b="1" dirty="0">
                <a:solidFill>
                  <a:schemeClr val="tx1"/>
                </a:solidFill>
              </a:rPr>
              <a:t>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Klik op het grijze afbeeldingsveld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Ga nu naar </a:t>
            </a:r>
            <a:r>
              <a:rPr lang="nl-NL" sz="1200" b="1" dirty="0">
                <a:solidFill>
                  <a:schemeClr val="tx1"/>
                </a:solidFill>
              </a:rPr>
              <a:t>‘Invoegen’ </a:t>
            </a:r>
            <a:r>
              <a:rPr lang="nl-NL" sz="1200" b="0" dirty="0">
                <a:solidFill>
                  <a:schemeClr val="tx1"/>
                </a:solidFill>
              </a:rPr>
              <a:t>en kies </a:t>
            </a:r>
            <a:r>
              <a:rPr lang="nl-NL" sz="1200" b="1" dirty="0">
                <a:solidFill>
                  <a:schemeClr val="tx1"/>
                </a:solidFill>
              </a:rPr>
              <a:t>‘Afbeeldingen’</a:t>
            </a:r>
            <a:r>
              <a:rPr lang="nl-NL" sz="1200" b="0" dirty="0">
                <a:solidFill>
                  <a:schemeClr val="tx1"/>
                </a:solidFill>
              </a:rPr>
              <a:t>.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Kies een afbeelding, klik op </a:t>
            </a:r>
            <a:r>
              <a:rPr lang="nl-NL" sz="1200" b="1" dirty="0">
                <a:solidFill>
                  <a:schemeClr val="tx1"/>
                </a:solidFill>
              </a:rPr>
              <a:t>‘Invoegen’ </a:t>
            </a:r>
            <a:r>
              <a:rPr lang="nl-NL" sz="1200" b="0" dirty="0">
                <a:solidFill>
                  <a:schemeClr val="tx1"/>
                </a:solidFill>
              </a:rPr>
              <a:t>en de afbeelding wordt geplaatst.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200" b="0" dirty="0">
                <a:solidFill>
                  <a:schemeClr val="tx1"/>
                </a:solidFill>
              </a:rPr>
              <a:t>Wil je een uitsnede maken, selecteer dan de foto door erop te klikken en gebruik de </a:t>
            </a:r>
            <a:r>
              <a:rPr lang="nl-NL" sz="1200" b="0" dirty="0" err="1">
                <a:solidFill>
                  <a:schemeClr val="tx1"/>
                </a:solidFill>
              </a:rPr>
              <a:t>crop</a:t>
            </a:r>
            <a:r>
              <a:rPr lang="nl-NL" sz="1200" b="0" dirty="0">
                <a:solidFill>
                  <a:schemeClr val="tx1"/>
                </a:solidFill>
              </a:rPr>
              <a:t>- functie onder </a:t>
            </a:r>
            <a:r>
              <a:rPr lang="nl-NL" sz="1200" b="1" dirty="0">
                <a:solidFill>
                  <a:schemeClr val="tx1"/>
                </a:solidFill>
              </a:rPr>
              <a:t>‘Opmaak’/’Bijsnijden’</a:t>
            </a:r>
            <a:r>
              <a:rPr lang="nl-NL" sz="12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721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95">
          <p15:clr>
            <a:srgbClr val="FBAE40"/>
          </p15:clr>
        </p15:guide>
        <p15:guide id="2" orient="horz" pos="2931">
          <p15:clr>
            <a:srgbClr val="FBAE40"/>
          </p15:clr>
        </p15:guide>
        <p15:guide id="3" orient="horz" pos="2976">
          <p15:clr>
            <a:srgbClr val="FBAE40"/>
          </p15:clr>
        </p15:guide>
        <p15:guide id="4" orient="horz" pos="3067">
          <p15:clr>
            <a:srgbClr val="FBAE40"/>
          </p15:clr>
        </p15:guide>
        <p15:guide id="5" pos="665">
          <p15:clr>
            <a:srgbClr val="FBAE40"/>
          </p15:clr>
        </p15:guide>
        <p15:guide id="6" pos="5405">
          <p15:clr>
            <a:srgbClr val="FBAE40"/>
          </p15:clr>
        </p15:guide>
        <p15:guide id="7" pos="960">
          <p15:clr>
            <a:srgbClr val="FBAE40"/>
          </p15:clr>
        </p15:guide>
        <p15:guide id="8" orient="horz" pos="1434">
          <p15:clr>
            <a:srgbClr val="FBAE40"/>
          </p15:clr>
        </p15:guide>
        <p15:guide id="9" orient="horz" pos="3589">
          <p15:clr>
            <a:srgbClr val="FBAE40"/>
          </p15:clr>
        </p15:guide>
        <p15:guide id="10" orient="horz" pos="3793">
          <p15:clr>
            <a:srgbClr val="FBAE40"/>
          </p15:clr>
        </p15:guide>
        <p15:guide id="11" orient="horz" pos="3294">
          <p15:clr>
            <a:srgbClr val="FBAE40"/>
          </p15:clr>
        </p15:guide>
        <p15:guide id="12" orient="horz" pos="3385">
          <p15:clr>
            <a:srgbClr val="FBAE40"/>
          </p15:clr>
        </p15:guide>
        <p15:guide id="13" pos="5314">
          <p15:clr>
            <a:srgbClr val="FBAE40"/>
          </p15:clr>
        </p15:guide>
        <p15:guide id="14" pos="4089">
          <p15:clr>
            <a:srgbClr val="FBAE40"/>
          </p15:clr>
        </p15:guide>
        <p15:guide id="15" orient="horz" pos="3113">
          <p15:clr>
            <a:srgbClr val="FBAE40"/>
          </p15:clr>
        </p15:guide>
        <p15:guide id="16" orient="horz" pos="347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AD1F6C-4288-4194-8B3B-BD34F5901C4A}"/>
              </a:ext>
            </a:extLst>
          </p:cNvPr>
          <p:cNvSpPr/>
          <p:nvPr userDrawn="1"/>
        </p:nvSpPr>
        <p:spPr bwMode="gray">
          <a:xfrm>
            <a:off x="-3240000" y="0"/>
            <a:ext cx="1867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72AF8-2858-4875-979F-A10C1ECE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/>
              <a:t>Titel van je presentatie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26E91-5FEA-4222-A63C-016D192B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36A290-E48A-4861-A14A-DB0D867A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EA9182-444B-47BE-8176-55B363FE15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824563"/>
            <a:ext cx="10530000" cy="43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uw">
    <p:bg>
      <p:bgPr>
        <a:solidFill>
          <a:srgbClr val="006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210E12-B316-48D4-9417-F0656BBC5F55}"/>
              </a:ext>
            </a:extLst>
          </p:cNvPr>
          <p:cNvSpPr/>
          <p:nvPr userDrawn="1"/>
        </p:nvSpPr>
        <p:spPr bwMode="gray">
          <a:xfrm>
            <a:off x="0" y="6158753"/>
            <a:ext cx="12192000" cy="6992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A52C00-1F7E-4D0E-95B1-C9A585D40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gray">
          <a:xfrm>
            <a:off x="11418514" y="6318166"/>
            <a:ext cx="447675" cy="3779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9B5C-A374-46FA-89AC-805B0EEC7969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0461A-C3E2-4521-91B5-87525835ED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van je presentatie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F4B01-F554-4158-ADD1-2BFF4726F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FD2F7C-3751-48A9-8926-5298C61DCBCB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90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rijs">
    <p:bg>
      <p:bgPr>
        <a:solidFill>
          <a:srgbClr val="646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717DC-3F94-4B63-A237-0FE1D4B04FC2}"/>
              </a:ext>
            </a:extLst>
          </p:cNvPr>
          <p:cNvSpPr/>
          <p:nvPr userDrawn="1"/>
        </p:nvSpPr>
        <p:spPr bwMode="gray">
          <a:xfrm>
            <a:off x="0" y="6158753"/>
            <a:ext cx="12192000" cy="6992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A16335-DFB1-43C4-86B9-FF87C9064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 bwMode="gray">
          <a:xfrm>
            <a:off x="11418514" y="6318166"/>
            <a:ext cx="447675" cy="3779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9B5C-A374-46FA-89AC-805B0EEC7969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7F66D-A0B1-4B09-8A6E-956916B91C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 van je presentatie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E99CE-7250-403B-B1DD-EEC664520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37B44-B34D-45B0-918E-167533A3CDB6}"/>
              </a:ext>
            </a:extLst>
          </p:cNvPr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11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E7B6F-B417-400B-A6F6-A159CEAC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van je presentatie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EACE0-550F-46FB-A754-309398FC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8468A7-BF7B-4BC1-954C-6176F08A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1492C7-88FA-44EF-9BDA-D7C2C94CCD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824563"/>
            <a:ext cx="5184000" cy="43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250301E-BA37-4003-8372-4648E0A0F6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9800" y="1824563"/>
            <a:ext cx="5184000" cy="43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52BDA-7A05-46ED-BA4A-594FCD9A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van je presentatie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B47A1-1B66-4993-B1B1-762C9656C8C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727199"/>
            <a:ext cx="5183188" cy="30899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Grafiek titel in Verdana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EA8A8E-5320-4662-9D59-02BE32B2DB6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189053"/>
            <a:ext cx="5183188" cy="3955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5A099-AAA8-44B8-A850-A097EC56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‹nr.›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F78E22-1EFB-4E21-BFFE-29EC7DD4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F04D093-CCD4-4AB8-93E7-153C8244C6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824563"/>
            <a:ext cx="5184000" cy="432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4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52BDA-7A05-46ED-BA4A-594FCD9A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van je presentatie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15707-1E48-4692-A0EF-2CFCF49424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1727199"/>
            <a:ext cx="5184000" cy="30899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Grafiek titel in Verdana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C2B0E-AE80-4327-A595-2BDC143E94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7" y="2189053"/>
            <a:ext cx="5184000" cy="3955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B47A1-1B66-4993-B1B1-762C9656C8C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0612" y="1727199"/>
            <a:ext cx="5183188" cy="30899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Grafiek titel in Verdana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EA8A8E-5320-4662-9D59-02BE32B2DB6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2" y="2189053"/>
            <a:ext cx="5183188" cy="3955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5A099-AAA8-44B8-A850-A097EC56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D4C0D65-AE21-4114-A43A-74FB1B20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72AF8-2858-4875-979F-A10C1ECE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van je presentatie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9B5C-A374-46FA-89AC-805B0EEC79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88163"/>
            <a:ext cx="10515600" cy="395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26E91-5FEA-4222-A63C-016D192B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D60B38-5D90-4273-B6A6-DAC657E32F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9788" y="1727199"/>
            <a:ext cx="10514012" cy="30899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Grafiek titel in Verdana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DCC810-4AB0-4485-9A9C-3C811A65E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42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45132BE-717D-48E4-825B-800AC785FD89}"/>
              </a:ext>
            </a:extLst>
          </p:cNvPr>
          <p:cNvSpPr/>
          <p:nvPr/>
        </p:nvSpPr>
        <p:spPr bwMode="gray">
          <a:xfrm>
            <a:off x="-3240000" y="0"/>
            <a:ext cx="1867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842163-3E1D-4C73-8804-D0AE7EC24FA2}"/>
              </a:ext>
            </a:extLst>
          </p:cNvPr>
          <p:cNvSpPr/>
          <p:nvPr/>
        </p:nvSpPr>
        <p:spPr bwMode="gray">
          <a:xfrm>
            <a:off x="0" y="6158753"/>
            <a:ext cx="12192000" cy="6992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62BC9-7258-4DEA-9BDE-C079C2C39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82780" y="6374280"/>
            <a:ext cx="6943725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GB"/>
              <a:t>Titel van je presentatie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0FDB-B4A5-47A6-9893-5DF35572C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11305" y="6374280"/>
            <a:ext cx="381000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000">
                <a:solidFill>
                  <a:schemeClr val="bg2"/>
                </a:solidFill>
              </a:defRPr>
            </a:lvl1pPr>
          </a:lstStyle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DECB4F3-80FF-4898-A3D0-B6207E2A00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 bwMode="gray">
          <a:xfrm>
            <a:off x="11418514" y="6318166"/>
            <a:ext cx="447675" cy="377907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918D77D-A7CA-465F-8719-55A97D7510F5}"/>
              </a:ext>
            </a:extLst>
          </p:cNvPr>
          <p:cNvSpPr txBox="1">
            <a:spLocks/>
          </p:cNvSpPr>
          <p:nvPr/>
        </p:nvSpPr>
        <p:spPr bwMode="gray">
          <a:xfrm>
            <a:off x="-3240000" y="234950"/>
            <a:ext cx="3240000" cy="2393613"/>
          </a:xfrm>
          <a:prstGeom prst="rect">
            <a:avLst/>
          </a:prstGeom>
          <a:noFill/>
        </p:spPr>
        <p:txBody>
          <a:bodyPr vert="horz" lIns="90000" tIns="90000" rIns="360000" bIns="90000" rtlCol="0">
            <a:no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Gebruik de UWV bullets met de button ‘Lijstniveau’.</a:t>
            </a:r>
          </a:p>
          <a:p>
            <a:pPr>
              <a:spcBef>
                <a:spcPts val="0"/>
              </a:spcBef>
            </a:pPr>
            <a:endParaRPr lang="nl-NL" sz="1100" b="1" dirty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chemeClr val="tx1"/>
                </a:solidFill>
              </a:rPr>
              <a:t>Niveau 1: tekst zonder bullet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chemeClr val="tx1"/>
                </a:solidFill>
              </a:rPr>
              <a:t>Niveau 2 t/m 5: tekst met bullets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1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nl-NL" sz="1100" dirty="0">
                <a:solidFill>
                  <a:schemeClr val="tx1"/>
                </a:solidFill>
              </a:rPr>
              <a:t>Typ je tekst op de eerste tekstregel. Vergeet nu de standaard button voor bullets (rode kruis). </a:t>
            </a:r>
          </a:p>
          <a:p>
            <a:pPr lvl="0">
              <a:spcBef>
                <a:spcPts val="0"/>
              </a:spcBef>
            </a:pPr>
            <a:r>
              <a:rPr lang="nl-NL" sz="1100" dirty="0">
                <a:solidFill>
                  <a:schemeClr val="tx1"/>
                </a:solidFill>
              </a:rPr>
              <a:t>Klik op het pijltje naar links en je verlaagt het tekstniveau. Klik op het pijltje naar rechts en je verhoogt het tekstniveau. </a:t>
            </a:r>
          </a:p>
          <a:p>
            <a:pPr>
              <a:spcBef>
                <a:spcPts val="0"/>
              </a:spcBef>
            </a:pP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1" name="Afbeelding 25">
            <a:extLst>
              <a:ext uri="{FF2B5EF4-FFF2-40B4-BE49-F238E27FC236}">
                <a16:creationId xmlns:a16="http://schemas.microsoft.com/office/drawing/2014/main" id="{10D60BFC-7F31-4367-9DFC-324A637126FF}"/>
              </a:ext>
            </a:extLst>
          </p:cNvPr>
          <p:cNvPicPr>
            <a:picLocks/>
          </p:cNvPicPr>
          <p:nvPr/>
        </p:nvPicPr>
        <p:blipFill rotWithShape="1">
          <a:blip r:embed="rId18"/>
          <a:srcRect l="15744" t="27663" r="17943" b="39396"/>
          <a:stretch/>
        </p:blipFill>
        <p:spPr bwMode="gray">
          <a:xfrm>
            <a:off x="-3163455" y="2904436"/>
            <a:ext cx="2686285" cy="750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BC7627-25E6-40CD-A9B4-C94E0D03FDC0}"/>
              </a:ext>
            </a:extLst>
          </p:cNvPr>
          <p:cNvSpPr/>
          <p:nvPr/>
        </p:nvSpPr>
        <p:spPr bwMode="gray">
          <a:xfrm>
            <a:off x="12192000" y="0"/>
            <a:ext cx="3240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6CADC7-481B-4986-BC5A-888410725DDA}"/>
              </a:ext>
            </a:extLst>
          </p:cNvPr>
          <p:cNvSpPr/>
          <p:nvPr/>
        </p:nvSpPr>
        <p:spPr bwMode="gray">
          <a:xfrm>
            <a:off x="0" y="0"/>
            <a:ext cx="180355" cy="6858000"/>
          </a:xfrm>
          <a:prstGeom prst="rect">
            <a:avLst/>
          </a:prstGeom>
          <a:solidFill>
            <a:srgbClr val="006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33B522-924E-4097-8F7C-82F110CF9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  <a:p>
            <a:pPr lvl="5"/>
            <a:r>
              <a:rPr lang="nl-NL" noProof="0"/>
              <a:t>Sixth level</a:t>
            </a:r>
          </a:p>
          <a:p>
            <a:pPr lvl="6"/>
            <a:r>
              <a:rPr lang="nl-NL" noProof="0"/>
              <a:t>Seventh level</a:t>
            </a:r>
          </a:p>
          <a:p>
            <a:pPr lvl="7"/>
            <a:r>
              <a:rPr lang="nl-NL" noProof="0"/>
              <a:t>Eight level</a:t>
            </a:r>
          </a:p>
          <a:p>
            <a:pPr lvl="8"/>
            <a:r>
              <a:rPr lang="nl-NL" noProof="0"/>
              <a:t>Ninth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150BF419-8B74-4D04-B0E8-49FE4CC6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618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5" r:id="rId4"/>
    <p:sldLayoutId id="2147483657" r:id="rId5"/>
    <p:sldLayoutId id="2147483652" r:id="rId6"/>
    <p:sldLayoutId id="2147483663" r:id="rId7"/>
    <p:sldLayoutId id="2147483653" r:id="rId8"/>
    <p:sldLayoutId id="2147483658" r:id="rId9"/>
    <p:sldLayoutId id="2147483662" r:id="rId10"/>
    <p:sldLayoutId id="2147483654" r:id="rId11"/>
    <p:sldLayoutId id="2147483661" r:id="rId12"/>
    <p:sldLayoutId id="2147483665" r:id="rId13"/>
    <p:sldLayoutId id="2147483664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lang="nl-NL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lang="nl-NL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lang="nl-NL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–"/>
        <a:defRPr lang="nl-NL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–"/>
        <a:defRPr lang="nl-NL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1257300" marR="0" indent="-17938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bg2"/>
        </a:buClr>
        <a:buSzTx/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1925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05BBCA-6BE3-4424-AC9E-8F4DC52EB6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2DF6ED-CE3C-470D-B555-079D0CA85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7000"/>
            <a:ext cx="12192000" cy="6591300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NVVA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E12AB-707A-468F-ADBD-21E5F9939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8" y="4621696"/>
            <a:ext cx="9986686" cy="496956"/>
          </a:xfrm>
        </p:spPr>
        <p:txBody>
          <a:bodyPr/>
          <a:lstStyle/>
          <a:p>
            <a:r>
              <a:rPr lang="en-US" dirty="0" smtClean="0"/>
              <a:t>	Arjan Henken										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BB7C8-C08C-4860-8995-764383836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4B7825-7BF4-4831-ABF4-34CF073D92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5406887"/>
            <a:ext cx="4640262" cy="526774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/>
              <a:t>31 </a:t>
            </a:r>
            <a:r>
              <a:rPr lang="en-US" dirty="0" smtClean="0"/>
              <a:t>MAART 2022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1C2CE4-C097-4E4B-A320-94D742F06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72600" y="5003801"/>
            <a:ext cx="2412999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11305" y="383787"/>
            <a:ext cx="10515600" cy="959822"/>
          </a:xfrm>
        </p:spPr>
        <p:txBody>
          <a:bodyPr/>
          <a:lstStyle/>
          <a:p>
            <a:pPr algn="ctr"/>
            <a:r>
              <a:rPr lang="nl-NL" u="sng" dirty="0" smtClean="0"/>
              <a:t>AD: Belasting </a:t>
            </a:r>
            <a:r>
              <a:rPr lang="nl-NL" u="sng" dirty="0"/>
              <a:t>volgens </a:t>
            </a:r>
            <a:r>
              <a:rPr lang="nl-NL" u="sng" dirty="0" smtClean="0"/>
              <a:t>FML-methodiek </a:t>
            </a:r>
            <a:r>
              <a:rPr lang="nl-NL" dirty="0" smtClean="0"/>
              <a:t>: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Arbeidsdeskundige brengt belasting van </a:t>
            </a:r>
            <a:r>
              <a:rPr lang="nl-NL" dirty="0" smtClean="0"/>
              <a:t>begeleider </a:t>
            </a:r>
            <a:r>
              <a:rPr lang="nl-NL" dirty="0" smtClean="0"/>
              <a:t>in beeld: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b="1" dirty="0"/>
              <a:t>RUBIEK l: PERSOONLIJK FUNCTIONEREN</a:t>
            </a:r>
          </a:p>
          <a:p>
            <a:endParaRPr lang="nl-NL" dirty="0" smtClean="0"/>
          </a:p>
          <a:p>
            <a:endParaRPr lang="nl-NL" dirty="0"/>
          </a:p>
          <a:p>
            <a:pPr lvl="5"/>
            <a:r>
              <a:rPr lang="nl-NL" sz="2000" dirty="0">
                <a:solidFill>
                  <a:srgbClr val="FF0000"/>
                </a:solidFill>
              </a:rPr>
              <a:t>Concentreren van de aandacht</a:t>
            </a:r>
            <a:r>
              <a:rPr lang="nl-NL" sz="2000" dirty="0"/>
              <a:t>, incidenteel langer dan 30 minuten aangesloten, meestal kortdurende gesprekken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72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</p:spPr>
        <p:txBody>
          <a:bodyPr/>
          <a:lstStyle/>
          <a:p>
            <a:pPr algn="ctr"/>
            <a:r>
              <a:rPr lang="nl-NL" i="1" dirty="0"/>
              <a:t>Vasthouden van de aandacht in het </a:t>
            </a:r>
            <a:r>
              <a:rPr lang="nl-NL" i="1" u="sng" dirty="0"/>
              <a:t>dagelijks functioneren </a:t>
            </a:r>
            <a:endParaRPr lang="nl-NL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838200" y="1278294"/>
            <a:ext cx="10530000" cy="4866269"/>
          </a:xfrm>
        </p:spPr>
        <p:txBody>
          <a:bodyPr/>
          <a:lstStyle/>
          <a:p>
            <a:r>
              <a:rPr lang="nl-NL" b="1" i="1" dirty="0" smtClean="0"/>
              <a:t>Definitie:</a:t>
            </a:r>
          </a:p>
          <a:p>
            <a:r>
              <a:rPr lang="nl-NL" dirty="0" smtClean="0"/>
              <a:t>het </a:t>
            </a:r>
            <a:r>
              <a:rPr lang="nl-NL" dirty="0"/>
              <a:t>zich gedurende enige tijd kunnen richten op informatie uit één informatiebron en zich afsluiten voor afleiding door informatie uit andere bronnen</a:t>
            </a:r>
            <a:r>
              <a:rPr lang="nl-NL" sz="2400" dirty="0"/>
              <a:t>. </a:t>
            </a: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1200" b="1" i="1" dirty="0" smtClean="0"/>
              <a:t>Interpretatiekader ………………………………….</a:t>
            </a:r>
            <a:endParaRPr lang="nl-NL" sz="1200" dirty="0" smtClean="0"/>
          </a:p>
          <a:p>
            <a:endParaRPr lang="nl-NL" i="1" dirty="0" smtClean="0"/>
          </a:p>
          <a:p>
            <a:r>
              <a:rPr lang="nl-NL" b="1" i="1" dirty="0" smtClean="0"/>
              <a:t>Wanneer wordt dit gescoord?</a:t>
            </a:r>
            <a:endParaRPr lang="nl-NL" b="1" i="1" dirty="0"/>
          </a:p>
          <a:p>
            <a:r>
              <a:rPr lang="nl-NL" sz="2400" dirty="0" smtClean="0"/>
              <a:t>-</a:t>
            </a:r>
            <a:r>
              <a:rPr lang="nl-NL" dirty="0" smtClean="0"/>
              <a:t>bij </a:t>
            </a:r>
            <a:r>
              <a:rPr lang="nl-NL" dirty="0"/>
              <a:t>mensen met een ernstige stoornis</a:t>
            </a:r>
            <a:r>
              <a:rPr lang="nl-NL" sz="2400" dirty="0"/>
              <a:t>. </a:t>
            </a:r>
            <a:endParaRPr lang="nl-NL" sz="2400" dirty="0" smtClean="0"/>
          </a:p>
          <a:p>
            <a:pPr lvl="4"/>
            <a:r>
              <a:rPr lang="nl-NL" sz="2000" dirty="0" smtClean="0"/>
              <a:t>manische episodes, </a:t>
            </a:r>
          </a:p>
          <a:p>
            <a:pPr lvl="4"/>
            <a:r>
              <a:rPr lang="nl-NL" sz="2000" dirty="0" smtClean="0"/>
              <a:t>een psychoses, </a:t>
            </a:r>
          </a:p>
          <a:p>
            <a:pPr lvl="4"/>
            <a:r>
              <a:rPr lang="nl-NL" sz="2000" dirty="0" smtClean="0"/>
              <a:t>een </a:t>
            </a:r>
            <a:r>
              <a:rPr lang="nl-NL" sz="2000" dirty="0"/>
              <a:t>ernstige </a:t>
            </a:r>
            <a:r>
              <a:rPr lang="nl-NL" sz="2000" dirty="0" smtClean="0"/>
              <a:t>depressies, </a:t>
            </a:r>
          </a:p>
          <a:p>
            <a:pPr lvl="4"/>
            <a:r>
              <a:rPr lang="nl-NL" sz="2000" dirty="0" smtClean="0"/>
              <a:t>ernstige </a:t>
            </a:r>
            <a:r>
              <a:rPr lang="nl-NL" sz="2000" dirty="0"/>
              <a:t>schade in de hersenen, aangeboren of verworven. </a:t>
            </a:r>
          </a:p>
        </p:txBody>
      </p:sp>
    </p:spTree>
    <p:extLst>
      <p:ext uri="{BB962C8B-B14F-4D97-AF65-F5344CB8AC3E}">
        <p14:creationId xmlns:p14="http://schemas.microsoft.com/office/powerpoint/2010/main" val="12867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1063690"/>
            <a:ext cx="10515600" cy="5113273"/>
          </a:xfrm>
        </p:spPr>
        <p:txBody>
          <a:bodyPr/>
          <a:lstStyle/>
          <a:p>
            <a:endParaRPr lang="nl-NL" b="1" dirty="0" smtClean="0"/>
          </a:p>
          <a:p>
            <a:endParaRPr lang="nl-NL" sz="3200" b="1" dirty="0"/>
          </a:p>
          <a:p>
            <a:pPr algn="ctr"/>
            <a:r>
              <a:rPr lang="nl-NL" sz="3200" b="1" dirty="0" smtClean="0">
                <a:solidFill>
                  <a:srgbClr val="FFFF00"/>
                </a:solidFill>
              </a:rPr>
              <a:t>Belastbaarheid </a:t>
            </a:r>
            <a:r>
              <a:rPr lang="nl-NL" sz="3200" b="1" dirty="0">
                <a:solidFill>
                  <a:srgbClr val="FFFF00"/>
                </a:solidFill>
              </a:rPr>
              <a:t>eenduidig </a:t>
            </a:r>
            <a:r>
              <a:rPr lang="nl-NL" sz="3200" b="1" dirty="0" smtClean="0">
                <a:solidFill>
                  <a:srgbClr val="FFFF00"/>
                </a:solidFill>
              </a:rPr>
              <a:t>beschrijven waardoor </a:t>
            </a:r>
            <a:r>
              <a:rPr lang="nl-NL" sz="3200" b="1" dirty="0">
                <a:solidFill>
                  <a:srgbClr val="FFFF00"/>
                </a:solidFill>
              </a:rPr>
              <a:t>afstemming tussen </a:t>
            </a:r>
            <a:r>
              <a:rPr lang="nl-NL" sz="3200" b="1" dirty="0" smtClean="0">
                <a:solidFill>
                  <a:srgbClr val="FFFF00"/>
                </a:solidFill>
              </a:rPr>
              <a:t>partijen bevorderd en makkelijker worden.  </a:t>
            </a:r>
            <a:endParaRPr lang="nl-NL" sz="3200" dirty="0">
              <a:solidFill>
                <a:srgbClr val="FFFF00"/>
              </a:solidFill>
            </a:endParaRPr>
          </a:p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dirty="0" smtClean="0">
                <a:solidFill>
                  <a:srgbClr val="FFFF00"/>
                </a:solidFill>
              </a:rPr>
              <a:t>Doel BAR</a:t>
            </a:r>
            <a:endParaRPr lang="nl-NL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4400" b="1" dirty="0" smtClean="0"/>
          </a:p>
          <a:p>
            <a:pPr algn="ctr"/>
            <a:r>
              <a:rPr lang="nl-NL" sz="4400" b="1" dirty="0" smtClean="0"/>
              <a:t>VERTAALSLAG NAAR BAR</a:t>
            </a:r>
            <a:endParaRPr lang="nl-NL" sz="4400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14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7773"/>
          </a:xfrm>
        </p:spPr>
        <p:txBody>
          <a:bodyPr/>
          <a:lstStyle/>
          <a:p>
            <a:pPr algn="ctr"/>
            <a:r>
              <a:rPr lang="nl-NL" dirty="0" smtClean="0"/>
              <a:t>Het beoordelingspunt </a:t>
            </a:r>
            <a:r>
              <a:rPr lang="nl-NL" dirty="0"/>
              <a:t>vertaald naar BAR</a:t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1600" dirty="0" smtClean="0">
                <a:solidFill>
                  <a:schemeClr val="tx1"/>
                </a:solidFill>
              </a:rPr>
              <a:t>ICF domein </a:t>
            </a:r>
            <a:r>
              <a:rPr lang="nl-NL" sz="1600" dirty="0" smtClean="0">
                <a:solidFill>
                  <a:schemeClr val="tx1"/>
                </a:solidFill>
              </a:rPr>
              <a:t>1 </a:t>
            </a:r>
            <a:r>
              <a:rPr lang="nl-NL" sz="1600" dirty="0" smtClean="0">
                <a:solidFill>
                  <a:schemeClr val="tx1"/>
                </a:solidFill>
              </a:rPr>
              <a:t>(persoonlijk functioneren)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670249" y="1824563"/>
            <a:ext cx="5184000" cy="4320000"/>
          </a:xfrm>
        </p:spPr>
        <p:txBody>
          <a:bodyPr/>
          <a:lstStyle/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concentreren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 (</a:t>
            </a:r>
            <a:r>
              <a:rPr lang="nl-NL" dirty="0"/>
              <a:t>ICF: d160 Richten van aandacht)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□ </a:t>
            </a:r>
            <a:r>
              <a:rPr lang="nl-NL" dirty="0"/>
              <a:t>Vasthouden van aandacht 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r>
              <a:rPr lang="nl-NL" dirty="0"/>
              <a:t>□ Veranderen van aandachtsgebied 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□ </a:t>
            </a:r>
            <a:r>
              <a:rPr lang="nl-NL" dirty="0" smtClean="0"/>
              <a:t>Delen </a:t>
            </a:r>
            <a:r>
              <a:rPr lang="nl-NL" dirty="0"/>
              <a:t>van </a:t>
            </a:r>
            <a:r>
              <a:rPr lang="nl-NL" dirty="0" smtClean="0"/>
              <a:t>de aandacht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r>
              <a:rPr lang="nl-NL" dirty="0"/>
              <a:t>□ </a:t>
            </a:r>
            <a:r>
              <a:rPr lang="nl-NL" dirty="0" smtClean="0"/>
              <a:t>Verdelen van de aandacht</a:t>
            </a:r>
            <a:endParaRPr lang="nl-NL" dirty="0"/>
          </a:p>
          <a:p>
            <a:endParaRPr lang="nl-NL" dirty="0" smtClean="0"/>
          </a:p>
          <a:p>
            <a:r>
              <a:rPr lang="nl-NL" dirty="0"/>
              <a:t>Toelichting: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18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15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Het BA beoordelingspunt vertaald naar </a:t>
            </a:r>
            <a:r>
              <a:rPr lang="nl-NL" dirty="0" smtClean="0"/>
              <a:t>BAR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1600" dirty="0">
                <a:solidFill>
                  <a:schemeClr val="tx1"/>
                </a:solidFill>
              </a:rPr>
              <a:t>Werkfactoren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algn="ctr"/>
            <a:r>
              <a:rPr lang="nl-NL" b="1" dirty="0"/>
              <a:t>Psychosociale belasting </a:t>
            </a:r>
            <a:r>
              <a:rPr lang="nl-NL" b="1" dirty="0" smtClean="0"/>
              <a:t>van het werk</a:t>
            </a: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□ </a:t>
            </a:r>
            <a:r>
              <a:rPr lang="nl-NL" dirty="0"/>
              <a:t>Tijdsdruk</a:t>
            </a:r>
          </a:p>
          <a:p>
            <a:r>
              <a:rPr lang="nl-NL" sz="1600" dirty="0"/>
              <a:t>Aangewezen op</a:t>
            </a:r>
            <a:r>
              <a:rPr lang="nl-NL" sz="1600" dirty="0" smtClean="0"/>
              <a:t>:</a:t>
            </a:r>
          </a:p>
          <a:p>
            <a:endParaRPr lang="nl-NL" dirty="0"/>
          </a:p>
          <a:p>
            <a:r>
              <a:rPr lang="nl-NL" dirty="0"/>
              <a:t>□ Verantwoordelijkheid</a:t>
            </a:r>
          </a:p>
          <a:p>
            <a:r>
              <a:rPr lang="nl-NL" sz="1600" dirty="0"/>
              <a:t>Aangewezen op:</a:t>
            </a:r>
          </a:p>
          <a:p>
            <a:endParaRPr lang="nl-NL" dirty="0" smtClean="0"/>
          </a:p>
          <a:p>
            <a:r>
              <a:rPr lang="nl-NL" dirty="0"/>
              <a:t>□ Structuur</a:t>
            </a:r>
          </a:p>
          <a:p>
            <a:r>
              <a:rPr lang="nl-NL" sz="1600" dirty="0"/>
              <a:t>Aangewezen op:</a:t>
            </a:r>
          </a:p>
          <a:p>
            <a:endParaRPr lang="nl-NL" dirty="0" smtClean="0"/>
          </a:p>
          <a:p>
            <a:r>
              <a:rPr lang="nl-NL" sz="1600" dirty="0"/>
              <a:t>Toelichting: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4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l-NL" sz="4800" b="1" dirty="0" smtClean="0"/>
          </a:p>
          <a:p>
            <a:pPr algn="ctr"/>
            <a:r>
              <a:rPr lang="nl-NL" sz="4800" b="1" dirty="0" smtClean="0"/>
              <a:t>Systematiek </a:t>
            </a:r>
            <a:r>
              <a:rPr lang="nl-NL" sz="4800" b="1" dirty="0"/>
              <a:t>in de uitvoering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1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17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65"/>
          </a:xfrm>
        </p:spPr>
        <p:txBody>
          <a:bodyPr/>
          <a:lstStyle/>
          <a:p>
            <a:pPr algn="ctr"/>
            <a:r>
              <a:rPr lang="nl-NL" dirty="0" smtClean="0"/>
              <a:t>Systematiek in de uitvoering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u="sng" dirty="0" smtClean="0"/>
              <a:t>ICF domeinnaam</a:t>
            </a:r>
            <a:endParaRPr lang="nl-NL" u="sng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&gt; Leren toepassen van kennis</a:t>
            </a:r>
          </a:p>
          <a:p>
            <a:endParaRPr lang="nl-NL" dirty="0"/>
          </a:p>
          <a:p>
            <a:r>
              <a:rPr lang="nl-NL" dirty="0"/>
              <a:t>&gt; algemene taken en eisen</a:t>
            </a:r>
          </a:p>
          <a:p>
            <a:endParaRPr lang="nl-NL" dirty="0"/>
          </a:p>
          <a:p>
            <a:r>
              <a:rPr lang="nl-NL" dirty="0"/>
              <a:t>&gt; communicatie</a:t>
            </a:r>
          </a:p>
          <a:p>
            <a:endParaRPr lang="nl-NL" dirty="0"/>
          </a:p>
          <a:p>
            <a:r>
              <a:rPr lang="nl-NL" dirty="0"/>
              <a:t>&gt; mobiliteit</a:t>
            </a:r>
          </a:p>
          <a:p>
            <a:endParaRPr lang="nl-NL" dirty="0" smtClean="0"/>
          </a:p>
          <a:p>
            <a:r>
              <a:rPr lang="nl-NL" dirty="0" smtClean="0"/>
              <a:t>&gt; zelfverzorging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nl-NL" u="sng" dirty="0" smtClean="0"/>
              <a:t>ICF domeinnaam</a:t>
            </a:r>
          </a:p>
          <a:p>
            <a:endParaRPr lang="nl-NL" dirty="0"/>
          </a:p>
          <a:p>
            <a:r>
              <a:rPr lang="nl-NL" dirty="0" smtClean="0"/>
              <a:t>&gt; Tussenmenselijke interactie en relaties</a:t>
            </a:r>
          </a:p>
          <a:p>
            <a:endParaRPr lang="nl-NL" dirty="0"/>
          </a:p>
          <a:p>
            <a:r>
              <a:rPr lang="nl-NL" dirty="0" smtClean="0"/>
              <a:t>&gt; Beroep en werk</a:t>
            </a:r>
          </a:p>
          <a:p>
            <a:endParaRPr lang="nl-NL" dirty="0"/>
          </a:p>
          <a:p>
            <a:r>
              <a:rPr lang="nl-NL" dirty="0" smtClean="0"/>
              <a:t>&gt; Specifieke omgevingsfactoren.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4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Systematiek </a:t>
            </a:r>
            <a:r>
              <a:rPr lang="nl-NL" dirty="0"/>
              <a:t>in de uitvoering</a:t>
            </a:r>
          </a:p>
        </p:txBody>
      </p:sp>
      <p:pic>
        <p:nvPicPr>
          <p:cNvPr id="6" name="Afbeelding 5" descr="Beschut werk participatiew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5" y="1045029"/>
            <a:ext cx="10542495" cy="5131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8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19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Systematiek in de uitvoering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u="sng" dirty="0" smtClean="0"/>
              <a:t>Domein:            mobiliteit</a:t>
            </a:r>
          </a:p>
          <a:p>
            <a:pPr marL="0" indent="0">
              <a:buNone/>
            </a:pPr>
            <a:endParaRPr lang="nl-NL" u="sng" dirty="0" smtClean="0"/>
          </a:p>
          <a:p>
            <a:endParaRPr lang="nl-NL" dirty="0" smtClean="0"/>
          </a:p>
          <a:p>
            <a:r>
              <a:rPr lang="nl-NL" dirty="0" smtClean="0"/>
              <a:t>D4154 Handhaven </a:t>
            </a:r>
            <a:r>
              <a:rPr lang="nl-NL" dirty="0"/>
              <a:t>van staande </a:t>
            </a:r>
            <a:r>
              <a:rPr lang="nl-NL" dirty="0" smtClean="0"/>
              <a:t>houding</a:t>
            </a:r>
          </a:p>
          <a:p>
            <a:endParaRPr lang="nl-NL" dirty="0"/>
          </a:p>
          <a:p>
            <a:r>
              <a:rPr lang="nl-NL" dirty="0" smtClean="0"/>
              <a:t>D450  Lopen</a:t>
            </a:r>
          </a:p>
          <a:p>
            <a:endParaRPr lang="nl-NL" dirty="0"/>
          </a:p>
          <a:p>
            <a:r>
              <a:rPr lang="nl-NL" dirty="0" smtClean="0"/>
              <a:t>D4300 Optillen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77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65"/>
          </a:xfrm>
        </p:spPr>
        <p:txBody>
          <a:bodyPr/>
          <a:lstStyle/>
          <a:p>
            <a:pPr algn="ctr"/>
            <a:r>
              <a:rPr lang="nl-NL" dirty="0" smtClean="0"/>
              <a:t>Wat gaan we doen: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699796" y="1123489"/>
            <a:ext cx="10695938" cy="5052880"/>
          </a:xfrm>
        </p:spPr>
        <p:txBody>
          <a:bodyPr/>
          <a:lstStyle/>
          <a:p>
            <a:r>
              <a:rPr lang="nl-NL" dirty="0" smtClean="0"/>
              <a:t>Korte terugblik </a:t>
            </a:r>
          </a:p>
          <a:p>
            <a:endParaRPr lang="nl-NL" dirty="0"/>
          </a:p>
          <a:p>
            <a:r>
              <a:rPr lang="nl-NL" dirty="0" smtClean="0"/>
              <a:t>ICF in praktijkvoorbeeld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BAR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Systematiek in de </a:t>
            </a:r>
            <a:r>
              <a:rPr lang="nl-NL" dirty="0" smtClean="0"/>
              <a:t>uitvoering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B</a:t>
            </a:r>
          </a:p>
          <a:p>
            <a:endParaRPr lang="nl-NL" dirty="0"/>
          </a:p>
          <a:p>
            <a:r>
              <a:rPr lang="nl-NL" dirty="0" smtClean="0"/>
              <a:t>A</a:t>
            </a:r>
          </a:p>
          <a:p>
            <a:endParaRPr lang="nl-NL" dirty="0"/>
          </a:p>
          <a:p>
            <a:r>
              <a:rPr lang="nl-NL" dirty="0"/>
              <a:t>R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21" y="4015054"/>
            <a:ext cx="5186370" cy="2359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20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/>
          <a:lstStyle/>
          <a:p>
            <a:pPr algn="ctr"/>
            <a:r>
              <a:rPr lang="nl-NL" dirty="0"/>
              <a:t>Systematiek in de uitvoering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838200" y="1184988"/>
            <a:ext cx="10530000" cy="4959575"/>
          </a:xfrm>
        </p:spPr>
        <p:txBody>
          <a:bodyPr/>
          <a:lstStyle/>
          <a:p>
            <a:r>
              <a:rPr lang="nl-NL" u="sng" dirty="0"/>
              <a:t>Participatie &amp; Externe </a:t>
            </a:r>
            <a:r>
              <a:rPr lang="nl-NL" u="sng" dirty="0" smtClean="0"/>
              <a:t>Factoren</a:t>
            </a:r>
          </a:p>
          <a:p>
            <a:endParaRPr lang="nl-NL" dirty="0"/>
          </a:p>
          <a:p>
            <a:r>
              <a:rPr lang="nl-NL" dirty="0" smtClean="0"/>
              <a:t>Participatie</a:t>
            </a:r>
          </a:p>
          <a:p>
            <a:r>
              <a:rPr lang="nl-NL" sz="1600" i="1" dirty="0"/>
              <a:t>Inhoud taak (P)</a:t>
            </a:r>
          </a:p>
          <a:p>
            <a:pPr lvl="4"/>
            <a:r>
              <a:rPr lang="nl-NL" dirty="0" smtClean="0"/>
              <a:t>Mate </a:t>
            </a:r>
            <a:r>
              <a:rPr lang="nl-NL" dirty="0"/>
              <a:t>en afmetingen van de te tillen </a:t>
            </a:r>
            <a:r>
              <a:rPr lang="nl-NL" dirty="0" smtClean="0"/>
              <a:t>voorwerpen</a:t>
            </a:r>
          </a:p>
          <a:p>
            <a:pPr lvl="4"/>
            <a:r>
              <a:rPr lang="nl-NL" dirty="0"/>
              <a:t>Mate van afwisseling in taken dat vereist of aanwezig </a:t>
            </a:r>
            <a:r>
              <a:rPr lang="nl-NL" dirty="0" smtClean="0"/>
              <a:t>is</a:t>
            </a:r>
          </a:p>
          <a:p>
            <a:pPr lvl="4"/>
            <a:r>
              <a:rPr lang="nl-NL" dirty="0"/>
              <a:t>Mate waarin lopen vereist is</a:t>
            </a:r>
            <a:endParaRPr lang="nl-NL" dirty="0" smtClean="0"/>
          </a:p>
          <a:p>
            <a:pPr marL="720000" lvl="4" indent="0">
              <a:buNone/>
            </a:pPr>
            <a:endParaRPr lang="nl-NL" dirty="0"/>
          </a:p>
          <a:p>
            <a:r>
              <a:rPr lang="nl-NL" dirty="0"/>
              <a:t>Externe </a:t>
            </a:r>
            <a:r>
              <a:rPr lang="nl-NL" dirty="0" smtClean="0"/>
              <a:t>Factor</a:t>
            </a:r>
          </a:p>
          <a:p>
            <a:r>
              <a:rPr lang="nl-NL" sz="1600" i="1" dirty="0" smtClean="0"/>
              <a:t>Werkomgeving (EF</a:t>
            </a:r>
            <a:r>
              <a:rPr lang="nl-NL" dirty="0" smtClean="0"/>
              <a:t>)</a:t>
            </a:r>
          </a:p>
          <a:p>
            <a:pPr lvl="4"/>
            <a:r>
              <a:rPr lang="nl-NL" dirty="0" smtClean="0"/>
              <a:t>Aanpassingen </a:t>
            </a:r>
            <a:r>
              <a:rPr lang="nl-NL" dirty="0"/>
              <a:t>op de werkplek(inrichting</a:t>
            </a:r>
            <a:r>
              <a:rPr lang="nl-NL" dirty="0" smtClean="0"/>
              <a:t>).</a:t>
            </a:r>
          </a:p>
          <a:p>
            <a:pPr marL="720000" lvl="4" indent="0">
              <a:buNone/>
            </a:pPr>
            <a:endParaRPr lang="nl-NL" dirty="0" smtClean="0"/>
          </a:p>
          <a:p>
            <a:r>
              <a:rPr lang="nl-NL" sz="1600" i="1" dirty="0" smtClean="0"/>
              <a:t>Hulpmiddelen/gereedschap (EF)</a:t>
            </a:r>
          </a:p>
          <a:p>
            <a:r>
              <a:rPr lang="nl-NL" sz="1600" i="1" dirty="0" smtClean="0"/>
              <a:t>Verdelen van taak/werk (EF)</a:t>
            </a:r>
          </a:p>
          <a:p>
            <a:r>
              <a:rPr lang="nl-NL" sz="1600" i="1" dirty="0" smtClean="0"/>
              <a:t>Etc. (EF)</a:t>
            </a:r>
          </a:p>
        </p:txBody>
      </p:sp>
    </p:spTree>
    <p:extLst>
      <p:ext uri="{BB962C8B-B14F-4D97-AF65-F5344CB8AC3E}">
        <p14:creationId xmlns:p14="http://schemas.microsoft.com/office/powerpoint/2010/main" val="5060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21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Systematiek in de uitvoering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838200" y="1824563"/>
            <a:ext cx="5184000" cy="4240335"/>
          </a:xfrm>
        </p:spPr>
        <p:txBody>
          <a:bodyPr/>
          <a:lstStyle/>
          <a:p>
            <a:r>
              <a:rPr lang="nl-NL" b="1" dirty="0"/>
              <a:t>Beperkingen in </a:t>
            </a:r>
            <a:r>
              <a:rPr lang="nl-NL" b="1" dirty="0" smtClean="0"/>
              <a:t>Activiteiten</a:t>
            </a:r>
            <a:endParaRPr lang="nl-NL" dirty="0"/>
          </a:p>
          <a:p>
            <a:r>
              <a:rPr lang="nl-NL" sz="1800" i="1" dirty="0" smtClean="0"/>
              <a:t>Mobiliteit</a:t>
            </a:r>
          </a:p>
          <a:p>
            <a:endParaRPr lang="nl-NL" sz="1800" i="1" dirty="0"/>
          </a:p>
          <a:p>
            <a:r>
              <a:rPr lang="nl-NL" sz="1800" i="1" dirty="0" smtClean="0"/>
              <a:t>* </a:t>
            </a:r>
            <a:r>
              <a:rPr lang="nl-NL" dirty="0"/>
              <a:t>Handhaven van staande </a:t>
            </a:r>
            <a:r>
              <a:rPr lang="nl-NL" dirty="0" smtClean="0"/>
              <a:t>houding</a:t>
            </a:r>
          </a:p>
          <a:p>
            <a:endParaRPr lang="nl-NL" dirty="0"/>
          </a:p>
          <a:p>
            <a:r>
              <a:rPr lang="nl-NL" dirty="0" smtClean="0"/>
              <a:t>* Optillen</a:t>
            </a:r>
          </a:p>
          <a:p>
            <a:endParaRPr lang="nl-NL" dirty="0"/>
          </a:p>
          <a:p>
            <a:r>
              <a:rPr lang="nl-NL" dirty="0" smtClean="0"/>
              <a:t>* Lopen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6169800" y="1824563"/>
            <a:ext cx="5184000" cy="4063053"/>
          </a:xfrm>
        </p:spPr>
        <p:txBody>
          <a:bodyPr/>
          <a:lstStyle/>
          <a:p>
            <a:r>
              <a:rPr lang="nl-NL" b="1" dirty="0" smtClean="0"/>
              <a:t>Participatie </a:t>
            </a:r>
            <a:r>
              <a:rPr lang="nl-NL" b="1" dirty="0"/>
              <a:t>&amp; Externe </a:t>
            </a:r>
            <a:r>
              <a:rPr lang="nl-NL" b="1" dirty="0" smtClean="0"/>
              <a:t>Factoren</a:t>
            </a:r>
            <a:endParaRPr lang="nl-NL" b="1" dirty="0"/>
          </a:p>
          <a:p>
            <a:r>
              <a:rPr lang="nl-NL" sz="1600" i="1" dirty="0" smtClean="0"/>
              <a:t>- </a:t>
            </a:r>
            <a:r>
              <a:rPr lang="nl-NL" sz="1600" i="1" dirty="0"/>
              <a:t>Inhoud taak (P)</a:t>
            </a:r>
          </a:p>
          <a:p>
            <a:endParaRPr lang="nl-NL" b="1" dirty="0" smtClean="0"/>
          </a:p>
          <a:p>
            <a:r>
              <a:rPr lang="nl-NL" dirty="0" smtClean="0"/>
              <a:t>* </a:t>
            </a:r>
            <a:r>
              <a:rPr lang="nl-NL" sz="1600" dirty="0" smtClean="0"/>
              <a:t>Mate/afmetingen </a:t>
            </a:r>
            <a:r>
              <a:rPr lang="nl-NL" sz="1600" dirty="0"/>
              <a:t>van de te tillen </a:t>
            </a:r>
            <a:r>
              <a:rPr lang="nl-NL" sz="1600" dirty="0" smtClean="0"/>
              <a:t>voorwerpen</a:t>
            </a:r>
          </a:p>
          <a:p>
            <a:r>
              <a:rPr lang="nl-NL" sz="1600" dirty="0" smtClean="0"/>
              <a:t>* Mate </a:t>
            </a:r>
            <a:r>
              <a:rPr lang="nl-NL" sz="1600" dirty="0"/>
              <a:t>waarin lopen vereist </a:t>
            </a:r>
            <a:r>
              <a:rPr lang="nl-NL" sz="1600" dirty="0" smtClean="0"/>
              <a:t>is</a:t>
            </a:r>
          </a:p>
          <a:p>
            <a:r>
              <a:rPr lang="nl-NL" sz="1600" dirty="0" smtClean="0"/>
              <a:t>* Mate </a:t>
            </a:r>
            <a:r>
              <a:rPr lang="nl-NL" sz="1600" dirty="0"/>
              <a:t>waarin bewegingsvrijheid </a:t>
            </a:r>
            <a:r>
              <a:rPr lang="nl-NL" sz="1600" dirty="0" smtClean="0"/>
              <a:t>voor tillen</a:t>
            </a:r>
            <a:r>
              <a:rPr lang="nl-NL" sz="1600" b="1" dirty="0" smtClean="0"/>
              <a:t>.</a:t>
            </a:r>
          </a:p>
          <a:p>
            <a:endParaRPr lang="nl-NL" sz="1600" b="1" dirty="0" smtClean="0"/>
          </a:p>
          <a:p>
            <a:r>
              <a:rPr lang="nl-NL" sz="1600" i="1" dirty="0"/>
              <a:t>Externe Factor</a:t>
            </a:r>
          </a:p>
          <a:p>
            <a:r>
              <a:rPr lang="nl-NL" sz="1600" i="1" dirty="0"/>
              <a:t>- Werkomgeving</a:t>
            </a:r>
          </a:p>
          <a:p>
            <a:endParaRPr lang="nl-NL" b="1" dirty="0"/>
          </a:p>
          <a:p>
            <a:r>
              <a:rPr lang="nl-NL" sz="1600" dirty="0" smtClean="0"/>
              <a:t>* Aanpassingen </a:t>
            </a:r>
            <a:r>
              <a:rPr lang="nl-NL" sz="1600" dirty="0"/>
              <a:t>op de </a:t>
            </a:r>
            <a:r>
              <a:rPr lang="nl-NL" sz="1600" dirty="0" smtClean="0"/>
              <a:t> werkplek (inrichting</a:t>
            </a:r>
            <a:r>
              <a:rPr lang="nl-NL" sz="1600" dirty="0"/>
              <a:t>).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91366"/>
            <a:ext cx="12885" cy="182733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7457" rIns="12696" bIns="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000" b="0" i="0" u="none" strike="noStrike" cap="none" normalizeH="0" baseline="0" dirty="0" smtClean="0">
              <a:ln>
                <a:noFill/>
              </a:ln>
              <a:solidFill>
                <a:srgbClr val="006AC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1334278"/>
            <a:ext cx="10515600" cy="4842685"/>
          </a:xfrm>
        </p:spPr>
        <p:txBody>
          <a:bodyPr/>
          <a:lstStyle/>
          <a:p>
            <a:r>
              <a:rPr lang="nl-NL" dirty="0" smtClean="0"/>
              <a:t>			        </a:t>
            </a:r>
            <a:r>
              <a:rPr lang="nl-NL" dirty="0" err="1" smtClean="0"/>
              <a:t>Austismespectrumstoornis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508"/>
          </a:xfrm>
        </p:spPr>
        <p:txBody>
          <a:bodyPr/>
          <a:lstStyle/>
          <a:p>
            <a:pPr algn="ctr"/>
            <a:r>
              <a:rPr lang="nl-NL" dirty="0"/>
              <a:t>Systematiek in de uitvoering</a:t>
            </a:r>
          </a:p>
        </p:txBody>
      </p:sp>
      <p:pic>
        <p:nvPicPr>
          <p:cNvPr id="7" name="Afbeelding 6" descr="Autisme - Brainwi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51" y="2210460"/>
            <a:ext cx="5760720" cy="3836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8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23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</p:spPr>
        <p:txBody>
          <a:bodyPr/>
          <a:lstStyle/>
          <a:p>
            <a:pPr algn="ctr"/>
            <a:r>
              <a:rPr lang="nl-NL" dirty="0"/>
              <a:t>Systematiek in de uitvoering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838200" y="1306286"/>
            <a:ext cx="10530000" cy="4838277"/>
          </a:xfrm>
        </p:spPr>
        <p:txBody>
          <a:bodyPr/>
          <a:lstStyle/>
          <a:p>
            <a:r>
              <a:rPr lang="nl-NL" u="sng" dirty="0" smtClean="0"/>
              <a:t>Domein:	Communicatie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r>
              <a:rPr lang="nl-NL" dirty="0"/>
              <a:t>d310   Begrijpen van gesproken boodschappen</a:t>
            </a:r>
          </a:p>
          <a:p>
            <a:endParaRPr lang="nl-NL" dirty="0" smtClean="0"/>
          </a:p>
          <a:p>
            <a:r>
              <a:rPr lang="nl-NL" dirty="0"/>
              <a:t>D315   Begrijpen van non-verbale </a:t>
            </a:r>
            <a:r>
              <a:rPr lang="nl-NL" dirty="0" smtClean="0"/>
              <a:t>boodschappen			</a:t>
            </a:r>
            <a:r>
              <a:rPr lang="nl-NL" b="1" dirty="0" smtClean="0"/>
              <a:t>V</a:t>
            </a:r>
            <a:endParaRPr lang="nl-NL" dirty="0"/>
          </a:p>
          <a:p>
            <a:endParaRPr lang="nl-NL" dirty="0" smtClean="0"/>
          </a:p>
          <a:p>
            <a:r>
              <a:rPr lang="nl-NL" dirty="0"/>
              <a:t>D325 D166  Begrijpen van geschreven boodschappen/Lezen</a:t>
            </a:r>
          </a:p>
          <a:p>
            <a:endParaRPr lang="nl-NL" dirty="0" smtClean="0"/>
          </a:p>
          <a:p>
            <a:r>
              <a:rPr lang="nl-NL" dirty="0"/>
              <a:t>D330 d335 d340 d345 Communiceren - zich uiten</a:t>
            </a:r>
          </a:p>
          <a:p>
            <a:endParaRPr lang="nl-NL" dirty="0" smtClean="0"/>
          </a:p>
          <a:p>
            <a:r>
              <a:rPr lang="nl-NL" dirty="0"/>
              <a:t>D349 Eigen gevoelens uiten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93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24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</p:spPr>
        <p:txBody>
          <a:bodyPr/>
          <a:lstStyle/>
          <a:p>
            <a:pPr algn="ctr"/>
            <a:r>
              <a:rPr lang="nl-NL" dirty="0"/>
              <a:t>Systematiek in de uitvoering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838200" y="1455576"/>
            <a:ext cx="10530000" cy="4688987"/>
          </a:xfrm>
        </p:spPr>
        <p:txBody>
          <a:bodyPr/>
          <a:lstStyle/>
          <a:p>
            <a:r>
              <a:rPr lang="nl-NL" u="sng" dirty="0"/>
              <a:t>Participatie &amp; Externe </a:t>
            </a:r>
            <a:r>
              <a:rPr lang="nl-NL" u="sng" dirty="0" smtClean="0"/>
              <a:t>Factoren</a:t>
            </a:r>
          </a:p>
          <a:p>
            <a:endParaRPr lang="nl-NL" dirty="0"/>
          </a:p>
          <a:p>
            <a:r>
              <a:rPr lang="nl-NL" dirty="0" smtClean="0"/>
              <a:t>Participatie</a:t>
            </a:r>
          </a:p>
          <a:p>
            <a:pPr lvl="2"/>
            <a:r>
              <a:rPr lang="nl-NL" dirty="0" smtClean="0"/>
              <a:t>Inhoud taak (P)</a:t>
            </a:r>
          </a:p>
          <a:p>
            <a:pPr lvl="4"/>
            <a:r>
              <a:rPr lang="nl-NL" dirty="0"/>
              <a:t>Mate, aard en intensiteit van de samenwerking met collega's die vereist </a:t>
            </a:r>
            <a:r>
              <a:rPr lang="nl-NL" dirty="0" smtClean="0"/>
              <a:t>is</a:t>
            </a:r>
          </a:p>
          <a:p>
            <a:pPr lvl="4"/>
            <a:endParaRPr lang="nl-NL" dirty="0" smtClean="0"/>
          </a:p>
          <a:p>
            <a:r>
              <a:rPr lang="nl-NL" dirty="0" smtClean="0"/>
              <a:t>Externe Factor</a:t>
            </a:r>
            <a:endParaRPr lang="nl-NL" dirty="0"/>
          </a:p>
          <a:p>
            <a:pPr lvl="2"/>
            <a:r>
              <a:rPr lang="nl-NL" dirty="0" smtClean="0"/>
              <a:t>Werkomgeving (EF)</a:t>
            </a:r>
          </a:p>
          <a:p>
            <a:pPr lvl="4"/>
            <a:r>
              <a:rPr lang="nl-NL" dirty="0" smtClean="0"/>
              <a:t>Instructie leidinggevende/collega’s </a:t>
            </a:r>
            <a:r>
              <a:rPr lang="nl-NL" dirty="0" err="1" smtClean="0"/>
              <a:t>mbt</a:t>
            </a:r>
            <a:r>
              <a:rPr lang="nl-NL" dirty="0" smtClean="0"/>
              <a:t> aansturing, communicatie, samenwerking</a:t>
            </a:r>
          </a:p>
          <a:p>
            <a:pPr marL="720000" lvl="4" indent="0">
              <a:buNone/>
            </a:pPr>
            <a:endParaRPr lang="nl-NL" dirty="0" smtClean="0"/>
          </a:p>
          <a:p>
            <a:pPr lvl="2"/>
            <a:r>
              <a:rPr lang="nl-NL" dirty="0" smtClean="0"/>
              <a:t>Sociaal(EF</a:t>
            </a:r>
            <a:r>
              <a:rPr lang="nl-NL" dirty="0"/>
              <a:t>)</a:t>
            </a:r>
          </a:p>
          <a:p>
            <a:pPr lvl="4"/>
            <a:r>
              <a:rPr lang="nl-NL" dirty="0" smtClean="0"/>
              <a:t>Begripvolle bedrijfscultuur</a:t>
            </a:r>
            <a:endParaRPr lang="nl-NL" dirty="0"/>
          </a:p>
          <a:p>
            <a:pPr lvl="4"/>
            <a:endParaRPr lang="nl-NL" dirty="0"/>
          </a:p>
          <a:p>
            <a:pPr lvl="4"/>
            <a:endParaRPr lang="nl-NL" dirty="0" smtClean="0"/>
          </a:p>
          <a:p>
            <a:pPr lvl="3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34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5765"/>
          </a:xfrm>
        </p:spPr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DOEL BAR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dirty="0"/>
              <a:t>duurzame re-integratie van verzuimende werknemers </a:t>
            </a:r>
            <a:r>
              <a:rPr lang="nl-NL" dirty="0" smtClean="0"/>
              <a:t>bevorderen door: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lvl="3">
              <a:buFont typeface="Arial" charset="0"/>
              <a:buChar char="•"/>
            </a:pPr>
            <a:r>
              <a:rPr lang="nl-NL" u="sng" dirty="0">
                <a:solidFill>
                  <a:srgbClr val="C00000"/>
                </a:solidFill>
              </a:rPr>
              <a:t>afstemming</a:t>
            </a:r>
            <a:r>
              <a:rPr lang="nl-NL" dirty="0"/>
              <a:t> </a:t>
            </a:r>
            <a:r>
              <a:rPr lang="nl-NL" dirty="0" smtClean="0"/>
              <a:t>professionals, werknemer, werkgever </a:t>
            </a:r>
            <a:r>
              <a:rPr lang="nl-NL" dirty="0"/>
              <a:t>over belastbaarheid en </a:t>
            </a:r>
            <a:r>
              <a:rPr lang="nl-NL" dirty="0" smtClean="0"/>
              <a:t>re-integratiemogelijkheden</a:t>
            </a:r>
          </a:p>
          <a:p>
            <a:pPr lvl="3">
              <a:buFont typeface="Arial" charset="0"/>
              <a:buChar char="•"/>
            </a:pPr>
            <a:endParaRPr lang="nl-NL" dirty="0" smtClean="0"/>
          </a:p>
          <a:p>
            <a:pPr marL="540000" lvl="3" indent="0">
              <a:buNone/>
            </a:pPr>
            <a:endParaRPr lang="nl-NL" dirty="0" smtClean="0"/>
          </a:p>
          <a:p>
            <a:pPr lvl="3">
              <a:buFont typeface="Arial" charset="0"/>
              <a:buChar char="•"/>
            </a:pPr>
            <a:r>
              <a:rPr lang="nl-NL" dirty="0" smtClean="0"/>
              <a:t>belastbaarheid </a:t>
            </a:r>
            <a:r>
              <a:rPr lang="nl-NL" dirty="0"/>
              <a:t>en </a:t>
            </a:r>
            <a:r>
              <a:rPr lang="nl-NL" dirty="0" smtClean="0"/>
              <a:t>re-integratiemogelijkheden op </a:t>
            </a:r>
            <a:r>
              <a:rPr lang="nl-NL" u="sng" dirty="0">
                <a:solidFill>
                  <a:srgbClr val="C00000"/>
                </a:solidFill>
              </a:rPr>
              <a:t>eenduidige </a:t>
            </a:r>
            <a:r>
              <a:rPr lang="nl-NL" u="sng" dirty="0" smtClean="0">
                <a:solidFill>
                  <a:srgbClr val="C00000"/>
                </a:solidFill>
              </a:rPr>
              <a:t>wijze beschrijven</a:t>
            </a:r>
            <a:r>
              <a:rPr lang="nl-NL" dirty="0" smtClean="0"/>
              <a:t>. </a:t>
            </a:r>
          </a:p>
          <a:p>
            <a:pPr lvl="3">
              <a:buFont typeface="Arial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338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NVVA-BAR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4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615820"/>
            <a:ext cx="10515600" cy="1074868"/>
          </a:xfrm>
        </p:spPr>
        <p:txBody>
          <a:bodyPr/>
          <a:lstStyle/>
          <a:p>
            <a:pPr algn="ctr"/>
            <a:r>
              <a:rPr lang="en-US" dirty="0"/>
              <a:t>International Classification of Functioning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5"/>
          </p:nvPr>
        </p:nvSpPr>
        <p:spPr>
          <a:xfrm>
            <a:off x="11280710" y="1824563"/>
            <a:ext cx="73090" cy="4320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AutoShape 2" descr="https://uwv.kenexa.com/auth/servlet/MediaServer?id=0050568029E91DA13AAB12080012158F&amp;type=00000000000000000000001200000001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Tijdelijke aanduiding voor inhoud 9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23" y="1654102"/>
            <a:ext cx="10237237" cy="4756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Voorbeelden persoonlijke factoren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838200" y="961053"/>
            <a:ext cx="10530000" cy="5183510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Leefstijl zoals eetpatroon, beweeggewoonten, alcohol-drugs gebruik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Copinggedrag</a:t>
            </a:r>
            <a:r>
              <a:rPr lang="nl-NL" dirty="0" smtClean="0"/>
              <a:t> werkhervatting, motivatie, sociale druk om te werken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Competenties; opleiding, kennis, vaardigheden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Verzuimgeschiedenis, verzuimdrempel, verzuimgedrag</a:t>
            </a:r>
          </a:p>
          <a:p>
            <a:endParaRPr lang="nl-NL" dirty="0"/>
          </a:p>
          <a:p>
            <a:r>
              <a:rPr lang="nl-NL" dirty="0"/>
              <a:t>Het gaat bij persoonlijke factoren dus </a:t>
            </a:r>
            <a:r>
              <a:rPr lang="nl-NL" u="sng" dirty="0"/>
              <a:t>om de feiten én beleving</a:t>
            </a:r>
            <a:r>
              <a:rPr lang="nl-NL" dirty="0"/>
              <a:t>, zowel arbeids- als niet-</a:t>
            </a:r>
            <a:r>
              <a:rPr lang="nl-NL" dirty="0" err="1"/>
              <a:t>arbeidsgerelateerd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3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Titel van je presentatie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pPr algn="ctr"/>
            <a:r>
              <a:rPr lang="nl-NL" dirty="0"/>
              <a:t>Voorbeelden </a:t>
            </a:r>
            <a:r>
              <a:rPr lang="nl-NL" dirty="0" smtClean="0"/>
              <a:t>externe factoren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838200" y="1017037"/>
            <a:ext cx="10530000" cy="4917232"/>
          </a:xfrm>
        </p:spPr>
        <p:txBody>
          <a:bodyPr/>
          <a:lstStyle/>
          <a:p>
            <a:r>
              <a:rPr lang="nl-NL" dirty="0" err="1" smtClean="0"/>
              <a:t>Zorggerelateerde</a:t>
            </a:r>
            <a:r>
              <a:rPr lang="nl-NL" dirty="0" smtClean="0"/>
              <a:t> externe factoren</a:t>
            </a:r>
          </a:p>
          <a:p>
            <a:pPr lvl="5"/>
            <a:r>
              <a:rPr lang="nl-NL" dirty="0" smtClean="0"/>
              <a:t>Wachttijden, behandeleffecten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Thuissituatie</a:t>
            </a:r>
          </a:p>
          <a:p>
            <a:pPr lvl="5"/>
            <a:r>
              <a:rPr lang="nl-NL" dirty="0" smtClean="0"/>
              <a:t>Samenstelling gezin, steun familie/vrienden</a:t>
            </a:r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Arbeidsgerelateerde</a:t>
            </a:r>
            <a:r>
              <a:rPr lang="nl-NL" dirty="0" smtClean="0"/>
              <a:t> externe factoren</a:t>
            </a:r>
          </a:p>
          <a:p>
            <a:pPr lvl="5"/>
            <a:r>
              <a:rPr lang="nl-NL" dirty="0" smtClean="0"/>
              <a:t>Arbeidsverhoudingen, regelmogelijkheden, aanpassingsmogelijkheden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Overige externe factoren</a:t>
            </a:r>
          </a:p>
          <a:p>
            <a:pPr lvl="5"/>
            <a:r>
              <a:rPr lang="nl-NL" dirty="0" smtClean="0"/>
              <a:t>Financiële middelen, wijk/buurt</a:t>
            </a:r>
            <a:endParaRPr lang="nl-NL" dirty="0"/>
          </a:p>
          <a:p>
            <a:endParaRPr lang="nl-NL" dirty="0" smtClean="0"/>
          </a:p>
          <a:p>
            <a:r>
              <a:rPr lang="nl-NL" dirty="0"/>
              <a:t>Het gaat bij externe factoren </a:t>
            </a:r>
            <a:r>
              <a:rPr lang="nl-NL" u="sng" dirty="0"/>
              <a:t>ook om de feiten én beleving</a:t>
            </a:r>
            <a:r>
              <a:rPr lang="nl-NL" dirty="0"/>
              <a:t>, zowel arbeids- als niet-</a:t>
            </a:r>
            <a:r>
              <a:rPr lang="nl-NL" dirty="0" err="1"/>
              <a:t>arbeidsgerelateerd</a:t>
            </a:r>
            <a:r>
              <a:rPr lang="nl-NL" dirty="0"/>
              <a:t>.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lvl="5"/>
            <a:r>
              <a:rPr lang="nl-NL" dirty="0" smtClean="0"/>
              <a:t>Wachttijden</a:t>
            </a:r>
          </a:p>
          <a:p>
            <a:pPr lvl="5"/>
            <a:r>
              <a:rPr lang="nl-NL" dirty="0" smtClean="0"/>
              <a:t>Behandeleffecten</a:t>
            </a:r>
          </a:p>
          <a:p>
            <a:pPr lvl="5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8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NVVA-BAR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65"/>
          </a:xfrm>
        </p:spPr>
        <p:txBody>
          <a:bodyPr anchor="ctr"/>
          <a:lstStyle/>
          <a:p>
            <a:r>
              <a:rPr lang="nl-NL" dirty="0" smtClean="0"/>
              <a:t>			</a:t>
            </a:r>
            <a:r>
              <a:rPr lang="nl-NL" sz="2800" dirty="0" smtClean="0"/>
              <a:t>DE ZIEKE MEDEWERKER</a:t>
            </a:r>
            <a:endParaRPr lang="nl-NL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32" y="2034812"/>
            <a:ext cx="1489468" cy="159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89" y="960877"/>
            <a:ext cx="1489468" cy="159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51" y="985253"/>
            <a:ext cx="1489468" cy="159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57400"/>
            <a:ext cx="1459230" cy="14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17" y="2989370"/>
            <a:ext cx="1459230" cy="14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27" y="3718985"/>
            <a:ext cx="1459230" cy="14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07" y="4848724"/>
            <a:ext cx="1459230" cy="14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17" y="4785843"/>
            <a:ext cx="1459230" cy="14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27" y="4826411"/>
            <a:ext cx="1459230" cy="14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863"/>
          </a:xfrm>
        </p:spPr>
        <p:txBody>
          <a:bodyPr/>
          <a:lstStyle/>
          <a:p>
            <a:pPr algn="ctr"/>
            <a:r>
              <a:rPr lang="nl-NL" sz="3200" dirty="0" smtClean="0"/>
              <a:t>Belastbaarheid in beeld……</a:t>
            </a:r>
            <a:endParaRPr lang="nl-NL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838200" y="1184988"/>
            <a:ext cx="10530000" cy="4959575"/>
          </a:xfrm>
        </p:spPr>
        <p:txBody>
          <a:bodyPr/>
          <a:lstStyle/>
          <a:p>
            <a:pPr marL="457200" indent="-457200">
              <a:lnSpc>
                <a:spcPct val="70000"/>
              </a:lnSpc>
              <a:buAutoNum type="arabicPeriod"/>
            </a:pPr>
            <a:endParaRPr lang="nl-NL" altLang="nl-NL" dirty="0" smtClean="0"/>
          </a:p>
          <a:p>
            <a:pPr marL="457200" indent="-457200">
              <a:lnSpc>
                <a:spcPct val="70000"/>
              </a:lnSpc>
              <a:buAutoNum type="arabicPeriod"/>
            </a:pPr>
            <a:endParaRPr lang="nl-NL" altLang="nl-NL" dirty="0"/>
          </a:p>
          <a:p>
            <a:pPr marL="457200" indent="-457200">
              <a:lnSpc>
                <a:spcPct val="70000"/>
              </a:lnSpc>
              <a:buAutoNum type="arabicPeriod"/>
            </a:pPr>
            <a:r>
              <a:rPr lang="nl-NL" altLang="nl-NL" dirty="0" smtClean="0"/>
              <a:t>Benutbare Mogelijkheden Lijst (BML)</a:t>
            </a:r>
          </a:p>
          <a:p>
            <a:pPr marL="0" indent="0">
              <a:lnSpc>
                <a:spcPct val="70000"/>
              </a:lnSpc>
              <a:buNone/>
            </a:pPr>
            <a:endParaRPr lang="nl-NL" altLang="nl-NL" dirty="0"/>
          </a:p>
          <a:p>
            <a:pPr marL="0" indent="0">
              <a:lnSpc>
                <a:spcPct val="70000"/>
              </a:lnSpc>
              <a:buNone/>
            </a:pPr>
            <a:r>
              <a:rPr lang="nl-NL" altLang="nl-NL" dirty="0"/>
              <a:t>2.  </a:t>
            </a:r>
            <a:r>
              <a:rPr lang="nl-NL" altLang="nl-NL" dirty="0" smtClean="0"/>
              <a:t>Functionele Mogelijkheden Lijst (FML)</a:t>
            </a:r>
            <a:endParaRPr lang="nl-NL" altLang="nl-NL" dirty="0"/>
          </a:p>
          <a:p>
            <a:pPr marL="0" indent="0">
              <a:lnSpc>
                <a:spcPct val="70000"/>
              </a:lnSpc>
              <a:buNone/>
            </a:pPr>
            <a:r>
              <a:rPr lang="nl-NL" altLang="nl-NL" dirty="0"/>
              <a:t>	</a:t>
            </a:r>
          </a:p>
          <a:p>
            <a:pPr marL="457200" indent="-457200">
              <a:lnSpc>
                <a:spcPct val="70000"/>
              </a:lnSpc>
              <a:buAutoNum type="arabicPeriod" startAt="3"/>
            </a:pPr>
            <a:r>
              <a:rPr lang="nl-NL" altLang="nl-NL" dirty="0" smtClean="0"/>
              <a:t>Actuele Mogelijkheden Lijst (AML)</a:t>
            </a:r>
          </a:p>
          <a:p>
            <a:pPr marL="457200" indent="-457200">
              <a:lnSpc>
                <a:spcPct val="70000"/>
              </a:lnSpc>
              <a:buAutoNum type="arabicPeriod" startAt="3"/>
            </a:pPr>
            <a:endParaRPr lang="nl-NL" altLang="nl-NL" dirty="0"/>
          </a:p>
          <a:p>
            <a:pPr marL="457200" indent="-457200">
              <a:lnSpc>
                <a:spcPct val="70000"/>
              </a:lnSpc>
              <a:buAutoNum type="arabicPeriod" startAt="4"/>
            </a:pPr>
            <a:r>
              <a:rPr lang="nl-NL" altLang="nl-NL" dirty="0" smtClean="0"/>
              <a:t>Medische Mogelijkheden Lijst (MML)</a:t>
            </a:r>
          </a:p>
          <a:p>
            <a:pPr marL="457200" indent="-457200">
              <a:lnSpc>
                <a:spcPct val="70000"/>
              </a:lnSpc>
              <a:buAutoNum type="arabicPeriod" startAt="4"/>
            </a:pPr>
            <a:endParaRPr lang="nl-NL" altLang="nl-NL" dirty="0"/>
          </a:p>
          <a:p>
            <a:pPr marL="457200" indent="-457200">
              <a:lnSpc>
                <a:spcPct val="70000"/>
              </a:lnSpc>
              <a:buAutoNum type="arabicPeriod" startAt="5"/>
            </a:pPr>
            <a:r>
              <a:rPr lang="nl-NL" altLang="nl-NL" dirty="0" smtClean="0"/>
              <a:t>Lijst van </a:t>
            </a:r>
            <a:r>
              <a:rPr lang="nl-NL" altLang="nl-NL" dirty="0" err="1" smtClean="0"/>
              <a:t>ArbeidsMogelijkheden</a:t>
            </a:r>
            <a:r>
              <a:rPr lang="nl-NL" altLang="nl-NL" dirty="0" smtClean="0"/>
              <a:t> (LAM)</a:t>
            </a:r>
          </a:p>
          <a:p>
            <a:pPr marL="457200" indent="-457200">
              <a:lnSpc>
                <a:spcPct val="70000"/>
              </a:lnSpc>
              <a:buAutoNum type="arabicPeriod" startAt="5"/>
            </a:pPr>
            <a:endParaRPr lang="nl-NL" altLang="nl-NL" dirty="0"/>
          </a:p>
          <a:p>
            <a:pPr marL="457200" indent="-457200">
              <a:lnSpc>
                <a:spcPct val="70000"/>
              </a:lnSpc>
              <a:buAutoNum type="arabicPeriod" startAt="6"/>
            </a:pPr>
            <a:r>
              <a:rPr lang="nl-NL" altLang="nl-NL" dirty="0" err="1" smtClean="0"/>
              <a:t>InZetbaarheidsProfiel</a:t>
            </a:r>
            <a:r>
              <a:rPr lang="nl-NL" altLang="nl-NL" dirty="0" smtClean="0"/>
              <a:t> (IZP)</a:t>
            </a:r>
          </a:p>
          <a:p>
            <a:pPr marL="457200" indent="-457200">
              <a:lnSpc>
                <a:spcPct val="70000"/>
              </a:lnSpc>
              <a:buAutoNum type="arabicPeriod" startAt="6"/>
            </a:pPr>
            <a:endParaRPr lang="nl-NL" altLang="nl-NL" dirty="0"/>
          </a:p>
          <a:p>
            <a:pPr marL="457200" indent="-457200">
              <a:lnSpc>
                <a:spcPct val="70000"/>
              </a:lnSpc>
              <a:buAutoNum type="arabicPeriod" startAt="7"/>
            </a:pPr>
            <a:r>
              <a:rPr lang="nl-NL" altLang="nl-NL" dirty="0" smtClean="0"/>
              <a:t>Beschrijving Belastbaarheid Bedrijfsarts (BBB</a:t>
            </a:r>
            <a:r>
              <a:rPr lang="nl-NL" altLang="nl-NL" dirty="0" smtClean="0"/>
              <a:t>)</a:t>
            </a:r>
          </a:p>
          <a:p>
            <a:pPr marL="457200" indent="-457200">
              <a:lnSpc>
                <a:spcPct val="70000"/>
              </a:lnSpc>
              <a:buAutoNum type="arabicPeriod" startAt="7"/>
            </a:pPr>
            <a:endParaRPr lang="nl-NL" altLang="nl-NL" dirty="0"/>
          </a:p>
          <a:p>
            <a:pPr marL="457200" indent="-457200">
              <a:lnSpc>
                <a:spcPct val="70000"/>
              </a:lnSpc>
              <a:buAutoNum type="arabicPeriod" startAt="7"/>
            </a:pPr>
            <a:r>
              <a:rPr lang="nl-NL" altLang="nl-NL" dirty="0" smtClean="0"/>
              <a:t>Lijst van Arbeidsmogelijkheden en Beperkingen (LAB)</a:t>
            </a:r>
          </a:p>
          <a:p>
            <a:pPr marL="457200" indent="-457200">
              <a:lnSpc>
                <a:spcPct val="70000"/>
              </a:lnSpc>
              <a:buAutoNum type="arabicPeriod" startAt="7"/>
            </a:pPr>
            <a:endParaRPr lang="nl-NL" altLang="nl-NL" dirty="0"/>
          </a:p>
          <a:p>
            <a:pPr marL="457200" indent="-457200">
              <a:lnSpc>
                <a:spcPct val="70000"/>
              </a:lnSpc>
              <a:buAutoNum type="arabicPeriod" startAt="7"/>
            </a:pPr>
            <a:r>
              <a:rPr lang="nl-NL" altLang="nl-NL" dirty="0" smtClean="0"/>
              <a:t>………………………..</a:t>
            </a:r>
            <a:endParaRPr lang="nl-NL" altLang="nl-NL" dirty="0"/>
          </a:p>
          <a:p>
            <a:pPr marL="0" indent="0">
              <a:lnSpc>
                <a:spcPct val="70000"/>
              </a:lnSpc>
              <a:buNone/>
            </a:pPr>
            <a:r>
              <a:rPr lang="nl-NL" altLang="nl-NL" dirty="0" smtClean="0"/>
              <a:t>  </a:t>
            </a:r>
            <a:endParaRPr lang="nl-NL" alt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3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NVVA-BAR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1912"/>
          </a:xfrm>
        </p:spPr>
        <p:txBody>
          <a:bodyPr/>
          <a:lstStyle/>
          <a:p>
            <a:pPr algn="ctr"/>
            <a:r>
              <a:rPr lang="nl-NL" dirty="0"/>
              <a:t>Rapportage Arbeidsdeskundig Onderzoek</a:t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838200" y="1017038"/>
            <a:ext cx="10530000" cy="5127525"/>
          </a:xfrm>
        </p:spPr>
        <p:txBody>
          <a:bodyPr/>
          <a:lstStyle/>
          <a:p>
            <a:r>
              <a:rPr lang="nl-NL" dirty="0"/>
              <a:t>Mevr. </a:t>
            </a:r>
            <a:r>
              <a:rPr lang="nl-NL" dirty="0" smtClean="0"/>
              <a:t>Janssen </a:t>
            </a:r>
            <a:r>
              <a:rPr lang="nl-NL" dirty="0"/>
              <a:t>was werkzaam als begeleider voor 24 uren per week bij woonvoorziening </a:t>
            </a:r>
            <a:r>
              <a:rPr lang="nl-NL" dirty="0" smtClean="0"/>
              <a:t>Heilaarstraat.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Eerste ziektedag: 14-06-2019</a:t>
            </a:r>
          </a:p>
          <a:p>
            <a:endParaRPr lang="nl-NL" dirty="0"/>
          </a:p>
          <a:p>
            <a:r>
              <a:rPr lang="nl-NL" dirty="0"/>
              <a:t>De volgende Functionele Mogelijkhedenlijst (FML) is door de bedrijfsarts op 03-06-2020 opgesteld:</a:t>
            </a:r>
          </a:p>
          <a:p>
            <a:endParaRPr lang="nl-NL" dirty="0" smtClean="0"/>
          </a:p>
          <a:p>
            <a:r>
              <a:rPr lang="nl-NL" b="1" dirty="0"/>
              <a:t>RUBIEK l: PERSOONLIJK </a:t>
            </a:r>
            <a:r>
              <a:rPr lang="nl-NL" b="1" dirty="0" smtClean="0"/>
              <a:t>FUNCTIONEREN</a:t>
            </a:r>
          </a:p>
          <a:p>
            <a:pPr marL="0" indent="0">
              <a:buNone/>
            </a:pPr>
            <a:endParaRPr lang="nl-NL" b="1" dirty="0"/>
          </a:p>
          <a:p>
            <a:pPr lvl="5"/>
            <a:r>
              <a:rPr lang="nl-NL" sz="2000" dirty="0" smtClean="0"/>
              <a:t>Concentratie is beperkt mogelijk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4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PP NVVA DO 04-10-2018">
  <a:themeElements>
    <a:clrScheme name="UWV">
      <a:dk1>
        <a:sysClr val="windowText" lastClr="000000"/>
      </a:dk1>
      <a:lt1>
        <a:sysClr val="window" lastClr="FFFFFF"/>
      </a:lt1>
      <a:dk2>
        <a:srgbClr val="002244"/>
      </a:dk2>
      <a:lt2>
        <a:srgbClr val="006ACA"/>
      </a:lt2>
      <a:accent1>
        <a:srgbClr val="006ACA"/>
      </a:accent1>
      <a:accent2>
        <a:srgbClr val="001588"/>
      </a:accent2>
      <a:accent3>
        <a:srgbClr val="4D9C2D"/>
      </a:accent3>
      <a:accent4>
        <a:srgbClr val="FF4D00"/>
      </a:accent4>
      <a:accent5>
        <a:srgbClr val="646569"/>
      </a:accent5>
      <a:accent6>
        <a:srgbClr val="599EDC"/>
      </a:accent6>
      <a:hlink>
        <a:srgbClr val="006ACA"/>
      </a:hlink>
      <a:folHlink>
        <a:srgbClr val="002244"/>
      </a:folHlink>
    </a:clrScheme>
    <a:fontScheme name="UW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WV Blauw">
      <a:srgbClr val="006ACA"/>
    </a:custClr>
    <a:custClr name="UWV Donker Blauw">
      <a:srgbClr val="001588"/>
    </a:custClr>
    <a:custClr name="UWV Grijs">
      <a:srgbClr val="646569"/>
    </a:custClr>
    <a:custClr name="UWV Groen">
      <a:srgbClr val="4D9C2D"/>
    </a:custClr>
    <a:custClr name="UWV Signaal Rood">
      <a:srgbClr val="FF4338"/>
    </a:custClr>
    <a:custClr name="UWV Signaal Oranje">
      <a:srgbClr val="FF4D00"/>
    </a:custClr>
    <a:custClr name="UWV Signaal Groen">
      <a:srgbClr val="B8FF00"/>
    </a:custClr>
    <a:custClr name="Wit">
      <a:srgbClr val="FFFFFF"/>
    </a:custClr>
    <a:custClr name="Zwart">
      <a:srgbClr val="000000"/>
    </a:custClr>
    <a:custClr>
      <a:srgbClr val="FFFFFF"/>
    </a:custClr>
    <a:custClr name="UWV Blauw 65%">
      <a:srgbClr val="599EDC"/>
    </a:custClr>
    <a:custClr name="UWV Donker Blauw 65%">
      <a:srgbClr val="5967B1"/>
    </a:custClr>
    <a:custClr name="UWV Grijs 65%">
      <a:srgbClr val="9B9A9E"/>
    </a:custClr>
    <a:custClr name="UWV Groen 65%">
      <a:srgbClr val="89BF7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UWV Blauw 35%">
      <a:srgbClr val="A6CBEC"/>
    </a:custClr>
    <a:custClr name="UWV Donker Blauw 35%">
      <a:srgbClr val="C5B5C7"/>
    </a:custClr>
    <a:custClr name="UWV Grijs 35%">
      <a:srgbClr val="C9C9CB"/>
    </a:custClr>
    <a:custClr name="UWV Groen 35%">
      <a:srgbClr val="C3DEB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UWV_PP_Revisie_Example_20180516.pptx" id="{6A74AF88-FE59-41D3-AE15-7689E50814D3}" vid="{DBD301FA-F233-4262-83D0-C925598C15DD}"/>
    </a:ext>
  </a:extLst>
</a:theme>
</file>

<file path=ppt/theme/theme2.xml><?xml version="1.0" encoding="utf-8"?>
<a:theme xmlns:a="http://schemas.openxmlformats.org/drawingml/2006/main" name="Custom">
  <a:themeElements>
    <a:clrScheme name="UWV Kenniskleuren">
      <a:dk1>
        <a:sysClr val="windowText" lastClr="000000"/>
      </a:dk1>
      <a:lt1>
        <a:sysClr val="window" lastClr="FFFFFF"/>
      </a:lt1>
      <a:dk2>
        <a:srgbClr val="593166"/>
      </a:dk2>
      <a:lt2>
        <a:srgbClr val="1690D0"/>
      </a:lt2>
      <a:accent1>
        <a:srgbClr val="41AD49"/>
      </a:accent1>
      <a:accent2>
        <a:srgbClr val="E23527"/>
      </a:accent2>
      <a:accent3>
        <a:srgbClr val="1690D0"/>
      </a:accent3>
      <a:accent4>
        <a:srgbClr val="593166"/>
      </a:accent4>
      <a:accent5>
        <a:srgbClr val="7E8287"/>
      </a:accent5>
      <a:accent6>
        <a:srgbClr val="214E9E"/>
      </a:accent6>
      <a:hlink>
        <a:srgbClr val="214E9E"/>
      </a:hlink>
      <a:folHlink>
        <a:srgbClr val="593166"/>
      </a:folHlink>
    </a:clrScheme>
    <a:fontScheme name="UW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WV Blauw">
      <a:srgbClr val="006ACA"/>
    </a:custClr>
    <a:custClr name="UWV Donker Blauw">
      <a:srgbClr val="001588"/>
    </a:custClr>
    <a:custClr name="UWV Grijs">
      <a:srgbClr val="646569"/>
    </a:custClr>
    <a:custClr name="UWV Groen">
      <a:srgbClr val="4D9C2D"/>
    </a:custClr>
    <a:custClr name="UWV Signaal Rood">
      <a:srgbClr val="FF4338"/>
    </a:custClr>
    <a:custClr name="UWV Signaal Oranje">
      <a:srgbClr val="FF4D00"/>
    </a:custClr>
    <a:custClr name="UWV Signaal Groen">
      <a:srgbClr val="B8FF00"/>
    </a:custClr>
    <a:custClr name="Wit">
      <a:srgbClr val="FFFFFF"/>
    </a:custClr>
    <a:custClr name="Zwart">
      <a:srgbClr val="000000"/>
    </a:custClr>
    <a:custClr>
      <a:srgbClr val="FFFFFF"/>
    </a:custClr>
    <a:custClr name="UWV Blauw 65%">
      <a:srgbClr val="599EDC"/>
    </a:custClr>
    <a:custClr name="UWV Donker Blauw 65%">
      <a:srgbClr val="5967B1"/>
    </a:custClr>
    <a:custClr name="UWV Grijs 65%">
      <a:srgbClr val="9B9A9E"/>
    </a:custClr>
    <a:custClr name="UWV Groen 65%">
      <a:srgbClr val="89BF7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UWV Blauw 35%">
      <a:srgbClr val="A6CBEC"/>
    </a:custClr>
    <a:custClr name="UWV Donker Blauw 35%">
      <a:srgbClr val="C5B5C7"/>
    </a:custClr>
    <a:custClr name="UWV Grijs 35%">
      <a:srgbClr val="C9C9CB"/>
    </a:custClr>
    <a:custClr name="UWV Groen 35%">
      <a:srgbClr val="C3DEB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2F16E96FF2741942526240855D824" ma:contentTypeVersion="13" ma:contentTypeDescription="Een nieuw document maken." ma:contentTypeScope="" ma:versionID="67668d39538244c09923941cec08845f">
  <xsd:schema xmlns:xsd="http://www.w3.org/2001/XMLSchema" xmlns:xs="http://www.w3.org/2001/XMLSchema" xmlns:p="http://schemas.microsoft.com/office/2006/metadata/properties" xmlns:ns2="cff08d2f-0970-4886-8bf4-21372e6225fb" xmlns:ns3="727a1d96-51bd-40a0-8bca-a43d1c4e03ac" targetNamespace="http://schemas.microsoft.com/office/2006/metadata/properties" ma:root="true" ma:fieldsID="708aefbf6e324fb5b467bf95e6d0c83e" ns2:_="" ns3:_="">
    <xsd:import namespace="cff08d2f-0970-4886-8bf4-21372e6225fb"/>
    <xsd:import namespace="727a1d96-51bd-40a0-8bca-a43d1c4e0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8d2f-0970-4886-8bf4-21372e622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a1d96-51bd-40a0-8bca-a43d1c4e0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municatiemiddel" ma:contentTypeID="0x010100D8E112B3A3C1E14CA42A50D74BEA8EF00A0046A4B9BD22A92941B8B6BC64A395034F" ma:contentTypeVersion="20" ma:contentTypeDescription="" ma:contentTypeScope="" ma:versionID="de16fd068e31d5e5bf07888e08e27c0f">
  <xsd:schema xmlns:xsd="http://www.w3.org/2001/XMLSchema" xmlns:xs="http://www.w3.org/2001/XMLSchema" xmlns:p="http://schemas.microsoft.com/office/2006/metadata/properties" xmlns:ns1="5d3608ae-ae5a-49f3-b433-27dac1717451" targetNamespace="http://schemas.microsoft.com/office/2006/metadata/properties" ma:root="true" ma:fieldsID="6b80022c4fa26a828effc34856f38e97" ns1:_="">
    <xsd:import namespace="5d3608ae-ae5a-49f3-b433-27dac1717451"/>
    <xsd:element name="properties">
      <xsd:complexType>
        <xsd:sequence>
          <xsd:element name="documentManagement">
            <xsd:complexType>
              <xsd:all>
                <xsd:element ref="ns1:UWV_x003a_documentcenter_x003a_subtitle" minOccurs="0"/>
                <xsd:element ref="ns1:UWV_x003a_creator_x003a_author"/>
                <xsd:element ref="ns1:DCTERMS_x003a_description"/>
                <xsd:element ref="ns1:UWV_x003a_documentcenter_x003a_temporal"/>
                <xsd:element ref="ns1:UWV_x003a_documentcenter_x003a_version" minOccurs="0"/>
                <xsd:element ref="ns1:k79f528ddecc47cf939ca7536a8a148c" minOccurs="0"/>
                <xsd:element ref="ns1:i4ef7dd1b30c424a89b7f4842a560f2a" minOccurs="0"/>
                <xsd:element ref="ns1:ifd3bafdcfe844ae8dcd4d1dbce8a5b3" minOccurs="0"/>
                <xsd:element ref="ns1:h6a851480efe46a38b7b9c62c9fe6340" minOccurs="0"/>
                <xsd:element ref="ns1:TaxCatchAll" minOccurs="0"/>
                <xsd:element ref="ns1:h30c759ee46e4a3599848d45a3918fed" minOccurs="0"/>
                <xsd:element ref="ns1:TaxCatchAllLabel" minOccurs="0"/>
                <xsd:element ref="ns1:e38a5ceb38b443808640a90729ffe353" minOccurs="0"/>
                <xsd:element ref="ns1:_dlc_DocId" minOccurs="0"/>
                <xsd:element ref="ns1:_dlc_DocIdUrl" minOccurs="0"/>
                <xsd:element ref="ns1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08ae-ae5a-49f3-b433-27dac1717451" elementFormDefault="qualified">
    <xsd:import namespace="http://schemas.microsoft.com/office/2006/documentManagement/types"/>
    <xsd:import namespace="http://schemas.microsoft.com/office/infopath/2007/PartnerControls"/>
    <xsd:element name="UWV_x003a_documentcenter_x003a_subtitle" ma:index="3" nillable="true" ma:displayName="Ondertitel" ma:description="Korte beschrijving op de titel." ma:internalName="UWV_x003a_documentcenter_x003a_subtitle">
      <xsd:simpleType>
        <xsd:restriction base="dms:Text"/>
      </xsd:simpleType>
    </xsd:element>
    <xsd:element name="UWV_x003a_creator_x003a_author" ma:index="5" ma:displayName="Inhoudsverantwoordelijke Persoon" ma:SearchPeopleOnly="false" ma:SharePointGroup="0" ma:internalName="UWV_x003a_creator_x003a_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CTERMS_x003a_description" ma:index="6" ma:displayName="Omschrijving" ma:internalName="DCTERMS_x003a_description" ma:readOnly="false">
      <xsd:simpleType>
        <xsd:restriction base="dms:Note">
          <xsd:maxLength value="255"/>
        </xsd:restriction>
      </xsd:simpleType>
    </xsd:element>
    <xsd:element name="UWV_x003a_documentcenter_x003a_temporal" ma:index="11" ma:displayName="Geldigheid" ma:internalName="UWV_x003a_documentcenter_x003a_temporal" ma:readOnly="false">
      <xsd:simpleType>
        <xsd:restriction base="dms:DateTime"/>
      </xsd:simpleType>
    </xsd:element>
    <xsd:element name="UWV_x003a_documentcenter_x003a_version" ma:index="12" nillable="true" ma:displayName="Versienummer" ma:description="Alternatief versie nummer." ma:internalName="UWV_x003a_documentcenter_x003a_version" ma:readOnly="false">
      <xsd:simpleType>
        <xsd:restriction base="dms:Text">
          <xsd:maxLength value="255"/>
        </xsd:restriction>
      </xsd:simpleType>
    </xsd:element>
    <xsd:element name="k79f528ddecc47cf939ca7536a8a148c" ma:index="16" ma:taxonomy="true" ma:internalName="k79f528ddecc47cf939ca7536a8a148c" ma:taxonomyFieldName="PRISM_x003a_keyword" ma:displayName="Trefwoorden" ma:readOnly="false" ma:default="" ma:fieldId="{479f528d-decc-47cf-939c-a7536a8a148c}" ma:taxonomyMulti="true" ma:sspId="5c8cb159-2b14-44f1-9f1e-2f87ce4796ac" ma:termSetId="ea902106-e698-457e-9b64-b09220c4109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4ef7dd1b30c424a89b7f4842a560f2a" ma:index="18" nillable="true" ma:taxonomy="true" ma:internalName="i4ef7dd1b30c424a89b7f4842a560f2a" ma:taxonomyFieldName="UWV_x003a_legislation" ma:displayName="Wet-en regelgeving" ma:readOnly="false" ma:default="" ma:fieldId="{24ef7dd1-b30c-424a-89b7-f4842a560f2a}" ma:taxonomyMulti="true" ma:sspId="5c8cb159-2b14-44f1-9f1e-2f87ce4796ac" ma:termSetId="75d4bff3-ca7c-42db-8da6-6a7508413e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fd3bafdcfe844ae8dcd4d1dbce8a5b3" ma:index="19" ma:taxonomy="true" ma:internalName="ifd3bafdcfe844ae8dcd4d1dbce8a5b3" ma:taxonomyFieldName="DCTERMS_x003a_creator" ma:displayName="Inhoudsverantwoordelijke Afdeling" ma:indexed="true" ma:readOnly="false" ma:default="" ma:fieldId="{2fd3bafd-cfe8-44ae-8dcd-4d1dbce8a5b3}" ma:sspId="5c8cb159-2b14-44f1-9f1e-2f87ce4796ac" ma:termSetId="0bfe92f4-41a9-456d-97db-f02e9d77d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6a851480efe46a38b7b9c62c9fe6340" ma:index="20" nillable="true" ma:taxonomy="true" ma:internalName="h6a851480efe46a38b7b9c62c9fe6340" ma:taxonomyFieldName="UWV_x003a_audience_x003a_department" ma:displayName="Doelgroep afdeling" ma:readOnly="false" ma:default="" ma:fieldId="{16a85148-0efe-46a3-8b7b-9c62c9fe6340}" ma:taxonomyMulti="true" ma:sspId="5c8cb159-2b14-44f1-9f1e-2f87ce4796ac" ma:termSetId="f6ff59eb-5e81-459a-a139-47acc4de6c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Catch-all-kolom van taxonomie" ma:hidden="true" ma:list="{f33ff6c8-b84d-4554-ae7a-af3da5b86573}" ma:internalName="TaxCatchAll" ma:showField="CatchAllData" ma:web="5d3608ae-ae5a-49f3-b433-27dac17174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30c759ee46e4a3599848d45a3918fed" ma:index="22" nillable="true" ma:taxonomy="true" ma:internalName="h30c759ee46e4a3599848d45a3918fed" ma:taxonomyFieldName="UWV_x003a_confidentiality" ma:displayName="Vertrouwelijkheid" ma:readOnly="false" ma:default="936;#intern|f32f14b6-66e2-4e47-86c9-b607810eb4a8" ma:fieldId="{130c759e-e46e-4a35-9984-8d45a3918fed}" ma:taxonomyMulti="true" ma:sspId="5c8cb159-2b14-44f1-9f1e-2f87ce4796ac" ma:termSetId="5ca847b7-53a0-45f1-8a73-0a79ea82e9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3" nillable="true" ma:displayName="Catch-all-kolom van taxonomie1" ma:hidden="true" ma:list="{f33ff6c8-b84d-4554-ae7a-af3da5b86573}" ma:internalName="TaxCatchAllLabel" ma:readOnly="true" ma:showField="CatchAllDataLabel" ma:web="5d3608ae-ae5a-49f3-b433-27dac17174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8a5ceb38b443808640a90729ffe353" ma:index="24" nillable="true" ma:taxonomy="true" ma:internalName="e38a5ceb38b443808640a90729ffe353" ma:taxonomyFieldName="Soort_x0020_Communicatiemiddel" ma:displayName="Soort Communicatiemiddel" ma:default="" ma:fieldId="{e38a5ceb-38b4-4380-8640-a90729ffe353}" ma:sspId="5c8cb159-2b14-44f1-9f1e-2f87ce4796ac" ma:termSetId="4c6019e7-e0ce-4578-9a6f-1870d5d898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7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28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Inhoudstype"/>
        <xsd:element ref="dc:title" maxOccurs="1" ma:index="2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AAE6477-BA31-4547-B5C2-50ED10D7444F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6E7DC011-8D81-4E66-88A8-B5DF0A436B4A}"/>
</file>

<file path=customXml/itemProps3.xml><?xml version="1.0" encoding="utf-8"?>
<ds:datastoreItem xmlns:ds="http://schemas.openxmlformats.org/officeDocument/2006/customXml" ds:itemID="{FE106CE9-CF71-4018-BDF6-DB346FF2E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08ae-ae5a-49f3-b433-27dac17174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2BC7218-7CB9-46FF-BF08-DCD4D92E1DE4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5d3608ae-ae5a-49f3-b433-27dac1717451"/>
  </ds:schemaRefs>
</ds:datastoreItem>
</file>

<file path=customXml/itemProps5.xml><?xml version="1.0" encoding="utf-8"?>
<ds:datastoreItem xmlns:ds="http://schemas.openxmlformats.org/officeDocument/2006/customXml" ds:itemID="{42E14579-933B-4CB0-ABFE-6AB8240B738C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B6BACBC7-D47E-44DF-BF5E-887AF370501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NVVA DO 04-10-2018</Template>
  <TotalTime>0</TotalTime>
  <Words>820</Words>
  <Application>Microsoft Office PowerPoint</Application>
  <PresentationFormat>Breedbeeld</PresentationFormat>
  <Paragraphs>295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Nuon Matthew Light</vt:lpstr>
      <vt:lpstr>Verdana</vt:lpstr>
      <vt:lpstr>PP NVVA DO 04-10-2018</vt:lpstr>
      <vt:lpstr> NVVA    BAR    </vt:lpstr>
      <vt:lpstr>Wat gaan we doen:</vt:lpstr>
      <vt:lpstr> DOEL BAR</vt:lpstr>
      <vt:lpstr>International Classification of Functioning</vt:lpstr>
      <vt:lpstr>Voorbeelden persoonlijke factoren</vt:lpstr>
      <vt:lpstr>Voorbeelden externe factoren</vt:lpstr>
      <vt:lpstr>   DE ZIEKE MEDEWERKER</vt:lpstr>
      <vt:lpstr>Belastbaarheid in beeld……</vt:lpstr>
      <vt:lpstr>Rapportage Arbeidsdeskundig Onderzoek </vt:lpstr>
      <vt:lpstr>AD: Belasting volgens FML-methodiek : </vt:lpstr>
      <vt:lpstr>Vasthouden van de aandacht in het dagelijks functioneren </vt:lpstr>
      <vt:lpstr>Doel BAR</vt:lpstr>
      <vt:lpstr>PowerPoint-presentatie</vt:lpstr>
      <vt:lpstr>Het beoordelingspunt vertaald naar BAR  ICF domein 1 (persoonlijk functioneren)</vt:lpstr>
      <vt:lpstr>Het BA beoordelingspunt vertaald naar BAR  Werkfactoren    </vt:lpstr>
      <vt:lpstr>PowerPoint-presentatie</vt:lpstr>
      <vt:lpstr>Systematiek in de uitvoering</vt:lpstr>
      <vt:lpstr>Systematiek in de uitvoering</vt:lpstr>
      <vt:lpstr>Systematiek in de uitvoering</vt:lpstr>
      <vt:lpstr>Systematiek in de uitvoering</vt:lpstr>
      <vt:lpstr>Systematiek in de uitvoering</vt:lpstr>
      <vt:lpstr>Systematiek in de uitvoering</vt:lpstr>
      <vt:lpstr>Systematiek in de uitvoering</vt:lpstr>
      <vt:lpstr>Systematiek in de uitvoering</vt:lpstr>
    </vt:vector>
  </TitlesOfParts>
  <Company>UWV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NVVA REGIO WEST    DO</dc:title>
  <dc:creator>Henken, Arjan (A.G.J.)</dc:creator>
  <cp:lastModifiedBy>Henken, Arjan (A.G.J.)</cp:lastModifiedBy>
  <cp:revision>168</cp:revision>
  <cp:lastPrinted>2022-03-31T07:29:41Z</cp:lastPrinted>
  <dcterms:created xsi:type="dcterms:W3CDTF">2018-09-04T07:40:26Z</dcterms:created>
  <dcterms:modified xsi:type="dcterms:W3CDTF">2022-03-31T08:09:36Z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0x010100B7B2F16E96FF2741942526240855D824</vt:lpwstr>
  </property>
  <property fmtid="{D5CDD505-2E9C-101B-9397-08002B2CF9AE}" pid="3" name="j63f7a26fd4d4d5aa85c1a9fcddc33fa">
    <vt:lpwstr>nl|c9043c9e-ce5c-4b24-8d57-becc9eefea48</vt:lpwstr>
  </property>
  <property fmtid="{D5CDD505-2E9C-101B-9397-08002B2CF9AE}" pid="4" name="h30c759ee46e4a3599848d45a3918fed">
    <vt:lpwstr>intern|f32f14b6-66e2-4e47-86c9-b607810eb4a8</vt:lpwstr>
  </property>
  <property fmtid="{D5CDD505-2E9C-101B-9397-08002B2CF9AE}" pid="5" name="_dlc_DocIdItemGuid">
    <vt:lpwstr>420af6b7-ed71-43f3-8f56-d1f0d33e021e</vt:lpwstr>
  </property>
  <property fmtid="{D5CDD505-2E9C-101B-9397-08002B2CF9AE}" pid="6" name="Soort document_bestuur">
    <vt:lpwstr/>
  </property>
  <property fmtid="{D5CDD505-2E9C-101B-9397-08002B2CF9AE}" pid="7" name="a110d9afb5c543d1a1f6c9bf36d27a56">
    <vt:lpwstr/>
  </property>
  <property fmtid="{D5CDD505-2E9C-101B-9397-08002B2CF9AE}" pid="8" name="PRISM:keyword">
    <vt:lpwstr>528;#communicatie|ad778b66-ec9a-4df1-a6d2-1a067b927ee8</vt:lpwstr>
  </property>
  <property fmtid="{D5CDD505-2E9C-101B-9397-08002B2CF9AE}" pid="9" name="UWV:legislation">
    <vt:lpwstr/>
  </property>
  <property fmtid="{D5CDD505-2E9C-101B-9397-08002B2CF9AE}" pid="10" name="UWV:workspace:document:type">
    <vt:lpwstr/>
  </property>
  <property fmtid="{D5CDD505-2E9C-101B-9397-08002B2CF9AE}" pid="11" name="Beheer">
    <vt:lpwstr/>
  </property>
  <property fmtid="{D5CDD505-2E9C-101B-9397-08002B2CF9AE}" pid="12" name="Soort Communicatiemiddel">
    <vt:lpwstr/>
  </property>
  <property fmtid="{D5CDD505-2E9C-101B-9397-08002B2CF9AE}" pid="13" name="d1f5d0cef7d0476fb6b3c7784e23c675">
    <vt:lpwstr/>
  </property>
  <property fmtid="{D5CDD505-2E9C-101B-9397-08002B2CF9AE}" pid="14" name="Divisie">
    <vt:lpwstr/>
  </property>
  <property fmtid="{D5CDD505-2E9C-101B-9397-08002B2CF9AE}" pid="15" name="DCTERMS:language">
    <vt:lpwstr>170;#nl|c9043c9e-ce5c-4b24-8d57-becc9eefea48</vt:lpwstr>
  </property>
  <property fmtid="{D5CDD505-2E9C-101B-9397-08002B2CF9AE}" pid="16" name="Status">
    <vt:lpwstr>Niet gestart</vt:lpwstr>
  </property>
  <property fmtid="{D5CDD505-2E9C-101B-9397-08002B2CF9AE}" pid="17" name="DCTERMS:creator">
    <vt:lpwstr>283;#Den Haag ＆ Leiden|2cfc63d3-2d22-47fc-802f-da5c86fc713c</vt:lpwstr>
  </property>
  <property fmtid="{D5CDD505-2E9C-101B-9397-08002B2CF9AE}" pid="18" name="g12e05df33c5471098861760606a274e">
    <vt:lpwstr/>
  </property>
  <property fmtid="{D5CDD505-2E9C-101B-9397-08002B2CF9AE}" pid="19" name="UWV:confidentiality">
    <vt:lpwstr/>
  </property>
  <property fmtid="{D5CDD505-2E9C-101B-9397-08002B2CF9AE}" pid="20" name="j8a157e60c2a4c6d8e317c14ac288004">
    <vt:lpwstr/>
  </property>
  <property fmtid="{D5CDD505-2E9C-101B-9397-08002B2CF9AE}" pid="21" name="gaa4a5904b554fabb2b6adfdffe4501a">
    <vt:lpwstr/>
  </property>
  <property fmtid="{D5CDD505-2E9C-101B-9397-08002B2CF9AE}" pid="22" name="Soort procesbeschrijving">
    <vt:lpwstr/>
  </property>
  <property fmtid="{D5CDD505-2E9C-101B-9397-08002B2CF9AE}" pid="23" name="la698f842c634a3c96c21e34a4c1bd7b">
    <vt:lpwstr/>
  </property>
  <property fmtid="{D5CDD505-2E9C-101B-9397-08002B2CF9AE}" pid="24" name="Soort projectdocument">
    <vt:lpwstr/>
  </property>
  <property fmtid="{D5CDD505-2E9C-101B-9397-08002B2CF9AE}" pid="25" name="DCTERMS:spatial">
    <vt:lpwstr/>
  </property>
  <property fmtid="{D5CDD505-2E9C-101B-9397-08002B2CF9AE}" pid="26" name="DCTERMS:audience">
    <vt:lpwstr/>
  </property>
  <property fmtid="{D5CDD505-2E9C-101B-9397-08002B2CF9AE}" pid="27" name="pc41e2922794438892679b0bf4eb1d10">
    <vt:lpwstr/>
  </property>
  <property fmtid="{D5CDD505-2E9C-101B-9397-08002B2CF9AE}" pid="28" name="UWV:audience:department">
    <vt:lpwstr/>
  </property>
  <property fmtid="{D5CDD505-2E9C-101B-9397-08002B2CF9AE}" pid="29" name="cb518439af384e68a0841724ec8c8b9d">
    <vt:lpwstr/>
  </property>
  <property fmtid="{D5CDD505-2E9C-101B-9397-08002B2CF9AE}" pid="30" name="i513211dabe94d569b87b3b2ace4b448">
    <vt:lpwstr/>
  </property>
  <property fmtid="{D5CDD505-2E9C-101B-9397-08002B2CF9AE}" pid="31" name="UWV:customerprocess">
    <vt:lpwstr/>
  </property>
  <property fmtid="{D5CDD505-2E9C-101B-9397-08002B2CF9AE}" pid="32" name="DCTERMS:subject">
    <vt:lpwstr/>
  </property>
  <property fmtid="{D5CDD505-2E9C-101B-9397-08002B2CF9AE}" pid="33" name="Links">
    <vt:lpwstr>, </vt:lpwstr>
  </property>
  <property fmtid="{D5CDD505-2E9C-101B-9397-08002B2CF9AE}" pid="34" name="mf33179025a64b8ebc4823333fa97194">
    <vt:lpwstr/>
  </property>
  <property fmtid="{D5CDD505-2E9C-101B-9397-08002B2CF9AE}" pid="35" name="UWV:destination">
    <vt:lpwstr/>
  </property>
</Properties>
</file>