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handoutMasterIdLst>
    <p:handoutMasterId r:id="rId14"/>
  </p:handoutMasterIdLst>
  <p:sldIdLst>
    <p:sldId id="268" r:id="rId2"/>
    <p:sldId id="302" r:id="rId3"/>
    <p:sldId id="641" r:id="rId4"/>
    <p:sldId id="620" r:id="rId5"/>
    <p:sldId id="669" r:id="rId6"/>
    <p:sldId id="667" r:id="rId7"/>
    <p:sldId id="643" r:id="rId8"/>
    <p:sldId id="642" r:id="rId9"/>
    <p:sldId id="640" r:id="rId10"/>
    <p:sldId id="632" r:id="rId11"/>
    <p:sldId id="633" r:id="rId12"/>
  </p:sldIdLst>
  <p:sldSz cx="24384000" cy="13716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FF00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21" autoAdjust="0"/>
    <p:restoredTop sz="60297" autoAdjust="0"/>
  </p:normalViewPr>
  <p:slideViewPr>
    <p:cSldViewPr snapToGrid="0">
      <p:cViewPr>
        <p:scale>
          <a:sx n="33" d="100"/>
          <a:sy n="33" d="100"/>
        </p:scale>
        <p:origin x="1152" y="-36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56CBC0D-03CA-4BD2-AA3A-39704C6F33CA}"/>
              </a:ext>
            </a:extLst>
          </p:cNvPr>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a:extLst>
              <a:ext uri="{FF2B5EF4-FFF2-40B4-BE49-F238E27FC236}">
                <a16:creationId xmlns:a16="http://schemas.microsoft.com/office/drawing/2014/main" id="{523AEAE5-7999-4FA8-B4F6-41E3D02593D4}"/>
              </a:ext>
            </a:extLst>
          </p:cNvPr>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31FAE114-883C-4005-8B79-4B4959BD501D}" type="datetimeFigureOut">
              <a:rPr lang="en-GB" smtClean="0"/>
              <a:t>31/03/2022</a:t>
            </a:fld>
            <a:endParaRPr lang="en-GB"/>
          </a:p>
        </p:txBody>
      </p:sp>
      <p:sp>
        <p:nvSpPr>
          <p:cNvPr id="4" name="Tijdelijke aanduiding voor voettekst 3">
            <a:extLst>
              <a:ext uri="{FF2B5EF4-FFF2-40B4-BE49-F238E27FC236}">
                <a16:creationId xmlns:a16="http://schemas.microsoft.com/office/drawing/2014/main" id="{665D6CCB-ECC7-4CF7-8436-3FD27AC48B09}"/>
              </a:ext>
            </a:extLst>
          </p:cNvPr>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a:extLst>
              <a:ext uri="{FF2B5EF4-FFF2-40B4-BE49-F238E27FC236}">
                <a16:creationId xmlns:a16="http://schemas.microsoft.com/office/drawing/2014/main" id="{0FA603B7-C6CF-4B01-BDDC-331AB274E2F1}"/>
              </a:ext>
            </a:extLst>
          </p:cNvPr>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04679118-89BE-48B3-A265-99FF40ECC246}" type="slidenum">
              <a:rPr lang="en-GB" smtClean="0"/>
              <a:t>‹nr.›</a:t>
            </a:fld>
            <a:endParaRPr lang="en-GB"/>
          </a:p>
        </p:txBody>
      </p:sp>
    </p:spTree>
    <p:extLst>
      <p:ext uri="{BB962C8B-B14F-4D97-AF65-F5344CB8AC3E}">
        <p14:creationId xmlns:p14="http://schemas.microsoft.com/office/powerpoint/2010/main" val="338105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4ADD223D-D36B-4519-9BFA-05114803D2ED}" type="datetimeFigureOut">
              <a:rPr lang="en-GB" smtClean="0"/>
              <a:t>31/03/2022</a:t>
            </a:fld>
            <a:endParaRPr lang="en-GB"/>
          </a:p>
        </p:txBody>
      </p:sp>
      <p:sp>
        <p:nvSpPr>
          <p:cNvPr id="4" name="Tijdelijke aanduiding voor dia-afbeelding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A08A5652-11CD-4E75-840D-3CFCEF00DE2A}" type="slidenum">
              <a:rPr lang="en-GB" smtClean="0"/>
              <a:t>‹nr.›</a:t>
            </a:fld>
            <a:endParaRPr lang="en-GB"/>
          </a:p>
        </p:txBody>
      </p:sp>
    </p:spTree>
    <p:extLst>
      <p:ext uri="{BB962C8B-B14F-4D97-AF65-F5344CB8AC3E}">
        <p14:creationId xmlns:p14="http://schemas.microsoft.com/office/powerpoint/2010/main" val="156384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A5652-11CD-4E75-840D-3CFCEF00DE2A}" type="slidenum">
              <a:rPr lang="en-GB" smtClean="0"/>
              <a:t>1</a:t>
            </a:fld>
            <a:endParaRPr lang="en-GB"/>
          </a:p>
        </p:txBody>
      </p:sp>
    </p:spTree>
    <p:extLst>
      <p:ext uri="{BB962C8B-B14F-4D97-AF65-F5344CB8AC3E}">
        <p14:creationId xmlns:p14="http://schemas.microsoft.com/office/powerpoint/2010/main" val="2058969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err="1"/>
              <a:t>Ontwikkeling</a:t>
            </a:r>
            <a:r>
              <a:rPr lang="en-GB" dirty="0"/>
              <a:t> van </a:t>
            </a:r>
            <a:r>
              <a:rPr lang="en-GB" dirty="0" err="1"/>
              <a:t>een</a:t>
            </a:r>
            <a:r>
              <a:rPr lang="en-GB" dirty="0"/>
              <a:t> </a:t>
            </a:r>
            <a:r>
              <a:rPr lang="en-GB" dirty="0" err="1"/>
              <a:t>gezamelijk</a:t>
            </a:r>
            <a:r>
              <a:rPr lang="en-GB" dirty="0"/>
              <a:t> </a:t>
            </a:r>
            <a:r>
              <a:rPr lang="en-GB" dirty="0" err="1"/>
              <a:t>begippenkader</a:t>
            </a:r>
            <a:r>
              <a:rPr lang="en-GB" dirty="0"/>
              <a:t> en </a:t>
            </a:r>
            <a:r>
              <a:rPr lang="en-GB" dirty="0" err="1"/>
              <a:t>leidraad</a:t>
            </a:r>
            <a:r>
              <a:rPr lang="en-GB" dirty="0"/>
              <a:t> BAR is </a:t>
            </a:r>
            <a:r>
              <a:rPr lang="en-GB" dirty="0" err="1"/>
              <a:t>een</a:t>
            </a:r>
            <a:r>
              <a:rPr lang="en-GB" dirty="0"/>
              <a:t> van de </a:t>
            </a:r>
            <a:r>
              <a:rPr lang="en-GB" dirty="0" err="1"/>
              <a:t>mogelijke</a:t>
            </a:r>
            <a:r>
              <a:rPr lang="en-GB" dirty="0"/>
              <a:t> </a:t>
            </a:r>
            <a:r>
              <a:rPr lang="en-GB" dirty="0" err="1"/>
              <a:t>manieren</a:t>
            </a:r>
            <a:r>
              <a:rPr lang="en-GB" dirty="0"/>
              <a:t> </a:t>
            </a:r>
            <a:r>
              <a:rPr lang="en-GB" dirty="0" err="1"/>
              <a:t>waarop</a:t>
            </a:r>
            <a:r>
              <a:rPr lang="en-GB" dirty="0"/>
              <a:t> </a:t>
            </a:r>
            <a:r>
              <a:rPr lang="en-GB" dirty="0" err="1"/>
              <a:t>samenwerking</a:t>
            </a:r>
            <a:r>
              <a:rPr lang="en-GB" dirty="0"/>
              <a:t> </a:t>
            </a:r>
            <a:r>
              <a:rPr lang="en-GB" dirty="0" err="1"/>
              <a:t>tussen</a:t>
            </a:r>
            <a:r>
              <a:rPr lang="en-GB" dirty="0"/>
              <a:t> professionals in het </a:t>
            </a:r>
            <a:r>
              <a:rPr lang="en-GB" dirty="0" err="1"/>
              <a:t>Poortwachterproces</a:t>
            </a:r>
            <a:r>
              <a:rPr lang="en-GB" dirty="0"/>
              <a:t> </a:t>
            </a:r>
            <a:r>
              <a:rPr lang="en-GB" dirty="0" err="1"/>
              <a:t>gestimuleerd</a:t>
            </a:r>
            <a:r>
              <a:rPr lang="en-GB" dirty="0"/>
              <a:t> </a:t>
            </a:r>
            <a:r>
              <a:rPr lang="en-GB" dirty="0" err="1"/>
              <a:t>kan</a:t>
            </a:r>
            <a:r>
              <a:rPr lang="en-GB" dirty="0"/>
              <a:t> </a:t>
            </a:r>
            <a:r>
              <a:rPr lang="en-GB" dirty="0" err="1"/>
              <a:t>worden</a:t>
            </a:r>
            <a:r>
              <a:rPr lang="en-GB" dirty="0"/>
              <a:t>.</a:t>
            </a:r>
          </a:p>
          <a:p>
            <a:endParaRPr lang="en-GB" dirty="0"/>
          </a:p>
          <a:p>
            <a:r>
              <a:rPr lang="en-GB" dirty="0" err="1"/>
              <a:t>Daarnaast</a:t>
            </a:r>
            <a:r>
              <a:rPr lang="en-GB" dirty="0"/>
              <a:t> </a:t>
            </a:r>
            <a:r>
              <a:rPr lang="en-GB" dirty="0" err="1"/>
              <a:t>zijn</a:t>
            </a:r>
            <a:r>
              <a:rPr lang="en-GB" dirty="0"/>
              <a:t> er </a:t>
            </a:r>
            <a:r>
              <a:rPr lang="en-GB" dirty="0" err="1"/>
              <a:t>momenteel</a:t>
            </a:r>
            <a:r>
              <a:rPr lang="en-GB" dirty="0"/>
              <a:t> </a:t>
            </a:r>
            <a:r>
              <a:rPr lang="en-GB" dirty="0" err="1"/>
              <a:t>nog</a:t>
            </a:r>
            <a:r>
              <a:rPr lang="en-GB" dirty="0"/>
              <a:t> twee </a:t>
            </a:r>
            <a:r>
              <a:rPr lang="en-GB" dirty="0" err="1"/>
              <a:t>andere</a:t>
            </a:r>
            <a:r>
              <a:rPr lang="en-GB" dirty="0"/>
              <a:t> </a:t>
            </a:r>
            <a:r>
              <a:rPr lang="en-GB" dirty="0" err="1"/>
              <a:t>meerjarige</a:t>
            </a:r>
            <a:r>
              <a:rPr lang="en-GB" dirty="0"/>
              <a:t> </a:t>
            </a:r>
            <a:r>
              <a:rPr lang="en-GB" dirty="0" err="1"/>
              <a:t>onderzoeksprojecten</a:t>
            </a:r>
            <a:r>
              <a:rPr lang="en-GB" dirty="0"/>
              <a:t> </a:t>
            </a:r>
            <a:r>
              <a:rPr lang="en-GB" dirty="0" err="1"/>
              <a:t>opgestart</a:t>
            </a:r>
            <a:r>
              <a:rPr lang="en-GB" dirty="0"/>
              <a:t> </a:t>
            </a:r>
            <a:r>
              <a:rPr lang="en-GB" dirty="0" err="1"/>
              <a:t>binne</a:t>
            </a:r>
            <a:r>
              <a:rPr lang="en-GB" dirty="0"/>
              <a:t> het </a:t>
            </a:r>
            <a:r>
              <a:rPr lang="en-GB" dirty="0" err="1"/>
              <a:t>Zonmw-programma</a:t>
            </a:r>
            <a:r>
              <a:rPr lang="en-GB" dirty="0"/>
              <a:t>.</a:t>
            </a:r>
          </a:p>
          <a:p>
            <a:endParaRPr lang="en-GB" dirty="0"/>
          </a:p>
          <a:p>
            <a:pPr marL="171450" indent="-171450">
              <a:buFontTx/>
              <a:buChar char="-"/>
            </a:pPr>
            <a:r>
              <a:rPr lang="en-GB" dirty="0" err="1"/>
              <a:t>Ontwikkeling</a:t>
            </a:r>
            <a:r>
              <a:rPr lang="en-GB" dirty="0"/>
              <a:t> van </a:t>
            </a:r>
            <a:r>
              <a:rPr lang="en-GB" dirty="0" err="1"/>
              <a:t>een</a:t>
            </a:r>
            <a:r>
              <a:rPr lang="en-GB" dirty="0"/>
              <a:t> </a:t>
            </a:r>
            <a:r>
              <a:rPr lang="en-GB" dirty="0" err="1"/>
              <a:t>multidisciplenaire</a:t>
            </a:r>
            <a:r>
              <a:rPr lang="en-GB" dirty="0"/>
              <a:t> </a:t>
            </a:r>
            <a:r>
              <a:rPr lang="en-GB" dirty="0" err="1"/>
              <a:t>richtlijn</a:t>
            </a:r>
            <a:r>
              <a:rPr lang="en-GB" dirty="0"/>
              <a:t> Re-</a:t>
            </a:r>
            <a:r>
              <a:rPr lang="en-GB" dirty="0" err="1"/>
              <a:t>integratie</a:t>
            </a:r>
            <a:r>
              <a:rPr lang="en-GB" dirty="0"/>
              <a:t>. …Is </a:t>
            </a:r>
            <a:r>
              <a:rPr lang="en-GB" dirty="0" err="1"/>
              <a:t>bijzonder</a:t>
            </a:r>
            <a:r>
              <a:rPr lang="en-GB" dirty="0"/>
              <a:t>, want het </a:t>
            </a:r>
            <a:r>
              <a:rPr lang="en-GB" dirty="0" err="1"/>
              <a:t>betreft</a:t>
            </a:r>
            <a:r>
              <a:rPr lang="en-GB" dirty="0"/>
              <a:t> de </a:t>
            </a:r>
            <a:r>
              <a:rPr lang="en-GB" dirty="0" err="1"/>
              <a:t>eerste</a:t>
            </a:r>
            <a:r>
              <a:rPr lang="en-GB" dirty="0"/>
              <a:t> </a:t>
            </a:r>
            <a:r>
              <a:rPr lang="en-GB" dirty="0" err="1"/>
              <a:t>richtlijn</a:t>
            </a:r>
            <a:r>
              <a:rPr lang="en-GB" dirty="0"/>
              <a:t> die </a:t>
            </a:r>
            <a:r>
              <a:rPr lang="en-GB" dirty="0" err="1"/>
              <a:t>voor</a:t>
            </a:r>
            <a:r>
              <a:rPr lang="en-GB" dirty="0"/>
              <a:t> AD </a:t>
            </a:r>
            <a:r>
              <a:rPr lang="en-GB" dirty="0" err="1"/>
              <a:t>ontwikkeld</a:t>
            </a:r>
            <a:r>
              <a:rPr lang="en-GB" dirty="0"/>
              <a:t> </a:t>
            </a:r>
            <a:r>
              <a:rPr lang="en-GB" dirty="0" err="1"/>
              <a:t>wordt</a:t>
            </a:r>
            <a:r>
              <a:rPr lang="en-GB" dirty="0"/>
              <a:t>. </a:t>
            </a:r>
          </a:p>
          <a:p>
            <a:pPr marL="171450" indent="-171450">
              <a:buFontTx/>
              <a:buChar char="-"/>
            </a:pPr>
            <a:endParaRPr lang="en-GB" dirty="0"/>
          </a:p>
          <a:p>
            <a:pPr marL="171450" indent="-171450">
              <a:buFontTx/>
              <a:buChar char="-"/>
            </a:pPr>
            <a:r>
              <a:rPr lang="en-GB" dirty="0" err="1"/>
              <a:t>Ontwikkelen</a:t>
            </a:r>
            <a:r>
              <a:rPr lang="en-GB" dirty="0"/>
              <a:t> van </a:t>
            </a:r>
            <a:r>
              <a:rPr lang="en-GB" dirty="0" err="1"/>
              <a:t>gezamelijk</a:t>
            </a:r>
            <a:r>
              <a:rPr lang="en-GB" dirty="0"/>
              <a:t> </a:t>
            </a:r>
            <a:r>
              <a:rPr lang="en-GB" dirty="0" err="1"/>
              <a:t>onderwijs</a:t>
            </a:r>
            <a:r>
              <a:rPr lang="en-GB" dirty="0"/>
              <a:t> </a:t>
            </a:r>
            <a:r>
              <a:rPr lang="en-GB" dirty="0" err="1"/>
              <a:t>voor</a:t>
            </a:r>
            <a:r>
              <a:rPr lang="en-GB" dirty="0"/>
              <a:t> BA- AD en VA…</a:t>
            </a:r>
            <a:r>
              <a:rPr lang="en-GB" dirty="0" err="1"/>
              <a:t>inclusief</a:t>
            </a:r>
            <a:r>
              <a:rPr lang="en-GB" dirty="0"/>
              <a:t> </a:t>
            </a:r>
            <a:r>
              <a:rPr lang="en-GB" dirty="0" err="1"/>
              <a:t>een</a:t>
            </a:r>
            <a:r>
              <a:rPr lang="en-GB" dirty="0"/>
              <a:t> </a:t>
            </a:r>
            <a:r>
              <a:rPr lang="en-GB" dirty="0" err="1"/>
              <a:t>methodiek</a:t>
            </a:r>
            <a:r>
              <a:rPr lang="en-GB" dirty="0"/>
              <a:t> om </a:t>
            </a:r>
            <a:r>
              <a:rPr lang="en-GB" dirty="0" err="1"/>
              <a:t>multidiscipleanire</a:t>
            </a:r>
            <a:r>
              <a:rPr lang="en-GB" dirty="0"/>
              <a:t> </a:t>
            </a:r>
            <a:r>
              <a:rPr lang="en-GB" dirty="0" err="1"/>
              <a:t>methodiekbesprekingen</a:t>
            </a:r>
            <a:r>
              <a:rPr lang="en-GB" dirty="0"/>
              <a:t> </a:t>
            </a:r>
            <a:r>
              <a:rPr lang="en-GB" dirty="0" err="1"/>
              <a:t>te</a:t>
            </a:r>
            <a:r>
              <a:rPr lang="en-GB" dirty="0"/>
              <a:t> </a:t>
            </a:r>
            <a:r>
              <a:rPr lang="en-GB" dirty="0" err="1"/>
              <a:t>kunnen</a:t>
            </a:r>
            <a:r>
              <a:rPr lang="en-GB" dirty="0"/>
              <a:t> </a:t>
            </a:r>
            <a:r>
              <a:rPr lang="en-GB" dirty="0" err="1"/>
              <a:t>houden</a:t>
            </a:r>
            <a:r>
              <a:rPr lang="en-GB" dirty="0"/>
              <a:t>….alle </a:t>
            </a:r>
            <a:r>
              <a:rPr lang="en-GB" dirty="0" err="1"/>
              <a:t>beroepsgroepen</a:t>
            </a:r>
            <a:r>
              <a:rPr lang="en-GB" dirty="0"/>
              <a:t> </a:t>
            </a:r>
            <a:r>
              <a:rPr lang="en-GB" dirty="0" err="1"/>
              <a:t>hebben</a:t>
            </a:r>
            <a:r>
              <a:rPr lang="en-GB" dirty="0"/>
              <a:t> </a:t>
            </a:r>
            <a:r>
              <a:rPr lang="en-GB" dirty="0" err="1"/>
              <a:t>onderlinge</a:t>
            </a:r>
            <a:r>
              <a:rPr lang="en-GB" dirty="0"/>
              <a:t> </a:t>
            </a:r>
            <a:r>
              <a:rPr lang="en-GB" dirty="0" err="1"/>
              <a:t>toetsing</a:t>
            </a:r>
            <a:r>
              <a:rPr lang="en-GB" dirty="0"/>
              <a:t> of </a:t>
            </a:r>
            <a:r>
              <a:rPr lang="en-GB" dirty="0" err="1"/>
              <a:t>intercollegiale</a:t>
            </a:r>
            <a:r>
              <a:rPr lang="en-GB" dirty="0"/>
              <a:t> </a:t>
            </a:r>
            <a:r>
              <a:rPr lang="en-GB" dirty="0" err="1"/>
              <a:t>toestingsgroepjes</a:t>
            </a:r>
            <a:r>
              <a:rPr lang="en-GB" dirty="0"/>
              <a:t>. Maar </a:t>
            </a:r>
            <a:r>
              <a:rPr lang="en-GB" dirty="0" err="1"/>
              <a:t>deze</a:t>
            </a:r>
            <a:r>
              <a:rPr lang="en-GB" dirty="0"/>
              <a:t> </a:t>
            </a:r>
            <a:r>
              <a:rPr lang="en-GB" dirty="0" err="1"/>
              <a:t>zijn</a:t>
            </a:r>
            <a:r>
              <a:rPr lang="en-GB" dirty="0"/>
              <a:t> </a:t>
            </a:r>
            <a:r>
              <a:rPr lang="en-GB" dirty="0" err="1"/>
              <a:t>allemaal</a:t>
            </a:r>
            <a:r>
              <a:rPr lang="en-GB" dirty="0"/>
              <a:t> </a:t>
            </a:r>
            <a:r>
              <a:rPr lang="en-GB" dirty="0" err="1"/>
              <a:t>monodisciplenair</a:t>
            </a:r>
            <a:r>
              <a:rPr lang="en-GB" dirty="0"/>
              <a:t>. </a:t>
            </a:r>
          </a:p>
          <a:p>
            <a:pPr marL="171450" indent="-171450">
              <a:buFontTx/>
              <a:buChar char="-"/>
            </a:pPr>
            <a:r>
              <a:rPr lang="en-GB" dirty="0" err="1"/>
              <a:t>Gezamelijk</a:t>
            </a:r>
            <a:r>
              <a:rPr lang="en-GB" dirty="0"/>
              <a:t> </a:t>
            </a:r>
            <a:r>
              <a:rPr lang="en-GB" dirty="0" err="1"/>
              <a:t>onderwijs</a:t>
            </a:r>
            <a:r>
              <a:rPr lang="en-GB" dirty="0"/>
              <a:t> </a:t>
            </a:r>
            <a:r>
              <a:rPr lang="en-GB" dirty="0" err="1"/>
              <a:t>moet</a:t>
            </a:r>
            <a:r>
              <a:rPr lang="en-GB" dirty="0"/>
              <a:t> </a:t>
            </a:r>
            <a:r>
              <a:rPr lang="en-GB" dirty="0" err="1"/>
              <a:t>meer</a:t>
            </a:r>
            <a:r>
              <a:rPr lang="en-GB" dirty="0"/>
              <a:t> </a:t>
            </a:r>
            <a:r>
              <a:rPr lang="en-GB" dirty="0" err="1"/>
              <a:t>inzicht</a:t>
            </a:r>
            <a:r>
              <a:rPr lang="en-GB" dirty="0"/>
              <a:t> </a:t>
            </a:r>
            <a:r>
              <a:rPr lang="en-GB" dirty="0" err="1"/>
              <a:t>geven</a:t>
            </a:r>
            <a:r>
              <a:rPr lang="en-GB" dirty="0"/>
              <a:t> in de </a:t>
            </a:r>
            <a:r>
              <a:rPr lang="en-GB" dirty="0" err="1"/>
              <a:t>verschillende</a:t>
            </a:r>
            <a:r>
              <a:rPr lang="en-GB" dirty="0"/>
              <a:t> </a:t>
            </a:r>
            <a:r>
              <a:rPr lang="en-GB" dirty="0" err="1"/>
              <a:t>rollen</a:t>
            </a:r>
            <a:r>
              <a:rPr lang="en-GB" dirty="0"/>
              <a:t> en </a:t>
            </a:r>
            <a:r>
              <a:rPr lang="en-GB" dirty="0" err="1"/>
              <a:t>expertises</a:t>
            </a:r>
            <a:r>
              <a:rPr lang="en-GB" dirty="0"/>
              <a:t> van de </a:t>
            </a:r>
            <a:r>
              <a:rPr lang="en-GB" dirty="0" err="1"/>
              <a:t>beroepsgroepen</a:t>
            </a:r>
            <a:r>
              <a:rPr lang="en-GB" dirty="0"/>
              <a:t> in het </a:t>
            </a:r>
            <a:r>
              <a:rPr lang="en-GB" dirty="0" err="1"/>
              <a:t>Pwachter</a:t>
            </a:r>
            <a:r>
              <a:rPr lang="en-GB" dirty="0"/>
              <a:t> </a:t>
            </a:r>
            <a:r>
              <a:rPr lang="en-GB" dirty="0" err="1"/>
              <a:t>proces</a:t>
            </a:r>
            <a:r>
              <a:rPr lang="en-GB" dirty="0"/>
              <a:t>. Op die </a:t>
            </a:r>
            <a:r>
              <a:rPr lang="en-GB" dirty="0" err="1"/>
              <a:t>manier</a:t>
            </a:r>
            <a:r>
              <a:rPr lang="en-GB" dirty="0"/>
              <a:t> </a:t>
            </a:r>
            <a:r>
              <a:rPr lang="en-GB" dirty="0" err="1"/>
              <a:t>drempel</a:t>
            </a:r>
            <a:r>
              <a:rPr lang="en-GB" dirty="0"/>
              <a:t> </a:t>
            </a:r>
            <a:r>
              <a:rPr lang="en-GB" dirty="0" err="1"/>
              <a:t>verlagen</a:t>
            </a:r>
            <a:r>
              <a:rPr lang="en-GB" dirty="0"/>
              <a:t> om </a:t>
            </a:r>
            <a:r>
              <a:rPr lang="en-GB" dirty="0" err="1"/>
              <a:t>meer</a:t>
            </a:r>
            <a:r>
              <a:rPr lang="en-GB" dirty="0"/>
              <a:t> </a:t>
            </a:r>
            <a:r>
              <a:rPr lang="en-GB" dirty="0" err="1"/>
              <a:t>afstemming</a:t>
            </a:r>
            <a:r>
              <a:rPr lang="en-GB" dirty="0"/>
              <a:t> met </a:t>
            </a:r>
            <a:r>
              <a:rPr lang="en-GB" dirty="0" err="1"/>
              <a:t>elkaar</a:t>
            </a:r>
            <a:r>
              <a:rPr lang="en-GB" dirty="0"/>
              <a:t> </a:t>
            </a:r>
            <a:r>
              <a:rPr lang="en-GB" dirty="0" err="1"/>
              <a:t>te</a:t>
            </a:r>
            <a:r>
              <a:rPr lang="en-GB" dirty="0"/>
              <a:t> </a:t>
            </a:r>
            <a:r>
              <a:rPr lang="en-GB" dirty="0" err="1"/>
              <a:t>zoeken</a:t>
            </a:r>
            <a:r>
              <a:rPr lang="en-GB" dirty="0"/>
              <a:t>.</a:t>
            </a:r>
          </a:p>
          <a:p>
            <a:endParaRPr lang="en-GB" dirty="0"/>
          </a:p>
        </p:txBody>
      </p:sp>
      <p:sp>
        <p:nvSpPr>
          <p:cNvPr id="4" name="Tijdelijke aanduiding voor dianummer 3"/>
          <p:cNvSpPr>
            <a:spLocks noGrp="1"/>
          </p:cNvSpPr>
          <p:nvPr>
            <p:ph type="sldNum" sz="quarter" idx="5"/>
          </p:nvPr>
        </p:nvSpPr>
        <p:spPr/>
        <p:txBody>
          <a:bodyPr/>
          <a:lstStyle/>
          <a:p>
            <a:fld id="{BE8A1BD9-1485-432A-A1B9-E1F7C6F58217}" type="slidenum">
              <a:rPr lang="nl-NL" smtClean="0"/>
              <a:t>10</a:t>
            </a:fld>
            <a:endParaRPr lang="nl-NL"/>
          </a:p>
        </p:txBody>
      </p:sp>
    </p:spTree>
    <p:extLst>
      <p:ext uri="{BB962C8B-B14F-4D97-AF65-F5344CB8AC3E}">
        <p14:creationId xmlns:p14="http://schemas.microsoft.com/office/powerpoint/2010/main" val="377644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Quote van Jerry </a:t>
            </a:r>
            <a:r>
              <a:rPr lang="nl-NL" dirty="0" err="1"/>
              <a:t>Spanjer</a:t>
            </a:r>
            <a:r>
              <a:rPr lang="nl-NL" dirty="0"/>
              <a:t> uit het themanummer van TBV januari van dit jaar. </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BE8A1BD9-1485-432A-A1B9-E1F7C6F58217}" type="slidenum">
              <a:rPr lang="nl-NL" smtClean="0"/>
              <a:t>11</a:t>
            </a:fld>
            <a:endParaRPr lang="nl-NL"/>
          </a:p>
        </p:txBody>
      </p:sp>
    </p:spTree>
    <p:extLst>
      <p:ext uri="{BB962C8B-B14F-4D97-AF65-F5344CB8AC3E}">
        <p14:creationId xmlns:p14="http://schemas.microsoft.com/office/powerpoint/2010/main" val="180662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b="0" baseline="0" dirty="0"/>
              <a:t>BA en VA doen beide uitspraken over de belastbaarheid van de werknemer.</a:t>
            </a:r>
          </a:p>
          <a:p>
            <a:pPr marL="0" marR="0" indent="0" algn="l" defTabSz="457200" rtl="0" eaLnBrk="1" fontAlgn="auto" latinLnBrk="0" hangingPunct="1">
              <a:lnSpc>
                <a:spcPct val="100000"/>
              </a:lnSpc>
              <a:spcBef>
                <a:spcPts val="0"/>
              </a:spcBef>
              <a:spcAft>
                <a:spcPts val="0"/>
              </a:spcAft>
              <a:buClrTx/>
              <a:buSzTx/>
              <a:buFontTx/>
              <a:buNone/>
              <a:tabLst/>
              <a:defRPr/>
            </a:pPr>
            <a:r>
              <a:rPr lang="nl-NL" b="0" baseline="0" dirty="0"/>
              <a:t>BA in het kader van de re-integratie, de </a:t>
            </a:r>
            <a:r>
              <a:rPr lang="nl-NL" b="0" baseline="0" dirty="0" err="1"/>
              <a:t>riv</a:t>
            </a:r>
            <a:r>
              <a:rPr lang="nl-NL" b="0" baseline="0" dirty="0"/>
              <a:t>-toetsing.  (mogelijkheden bij de eigen </a:t>
            </a:r>
            <a:r>
              <a:rPr lang="nl-NL" b="0" baseline="0" dirty="0" err="1"/>
              <a:t>wg</a:t>
            </a:r>
            <a:r>
              <a:rPr lang="nl-NL" b="0" baseline="0" dirty="0"/>
              <a:t>: passend werk)</a:t>
            </a:r>
          </a:p>
          <a:p>
            <a:pPr marL="0" marR="0" indent="0" algn="l" defTabSz="457200" rtl="0" eaLnBrk="1" fontAlgn="auto" latinLnBrk="0" hangingPunct="1">
              <a:lnSpc>
                <a:spcPct val="100000"/>
              </a:lnSpc>
              <a:spcBef>
                <a:spcPts val="0"/>
              </a:spcBef>
              <a:spcAft>
                <a:spcPts val="0"/>
              </a:spcAft>
              <a:buClrTx/>
              <a:buSzTx/>
              <a:buFontTx/>
              <a:buNone/>
              <a:tabLst/>
              <a:defRPr/>
            </a:pPr>
            <a:r>
              <a:rPr lang="nl-NL" b="0" baseline="0" dirty="0"/>
              <a:t>VA in het kader van de claimbeoordeling, WIA.  (algemeen gangbare arbeid vanuit Medisch 		Arbeidsongeschiktheidscriterium)</a:t>
            </a:r>
          </a:p>
          <a:p>
            <a:pPr marL="0" marR="0" indent="0" algn="l" defTabSz="457200" rtl="0" eaLnBrk="1" fontAlgn="auto" latinLnBrk="0" hangingPunct="1">
              <a:lnSpc>
                <a:spcPct val="100000"/>
              </a:lnSpc>
              <a:spcBef>
                <a:spcPts val="0"/>
              </a:spcBef>
              <a:spcAft>
                <a:spcPts val="0"/>
              </a:spcAft>
              <a:buClrTx/>
              <a:buSzTx/>
              <a:buFontTx/>
              <a:buNone/>
              <a:tabLst/>
              <a:defRPr/>
            </a:pPr>
            <a:r>
              <a:rPr lang="nl-NL" b="0" baseline="0" dirty="0"/>
              <a:t>Beide gebruiken daarbij eenzelfde instrument (FML- of de afgeleide ervan IZP…zo’n 75% van de BA gebruikt FML, 25% IZP). FML- IZP  (IZP is afgeleide van FML, zelfde rubrieken, items komen ook grotendeels overeen. Maar IZP is dichotoom </a:t>
            </a:r>
            <a:r>
              <a:rPr lang="nl-NL" b="0" baseline="0" dirty="0">
                <a:sym typeface="Wingdings" panose="05000000000000000000" pitchFamily="2" charset="2"/>
              </a:rPr>
              <a:t> wel – niet beperkt)….</a:t>
            </a:r>
          </a:p>
          <a:p>
            <a:pPr marL="0" marR="0" indent="0" algn="l" defTabSz="457200" rtl="0" eaLnBrk="1" fontAlgn="auto" latinLnBrk="0" hangingPunct="1">
              <a:lnSpc>
                <a:spcPct val="100000"/>
              </a:lnSpc>
              <a:spcBef>
                <a:spcPts val="0"/>
              </a:spcBef>
              <a:spcAft>
                <a:spcPts val="0"/>
              </a:spcAft>
              <a:buClrTx/>
              <a:buSzTx/>
              <a:buFontTx/>
              <a:buNone/>
              <a:tabLst/>
              <a:defRPr/>
            </a:pPr>
            <a:endParaRPr lang="nl-NL" b="0" baseline="0" dirty="0">
              <a:sym typeface="Wingdings" panose="05000000000000000000" pitchFamily="2" charset="2"/>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b="0" baseline="0" dirty="0">
                <a:sym typeface="Wingdings" panose="05000000000000000000" pitchFamily="2" charset="2"/>
              </a:rPr>
              <a:t>Uit eerder gezamenlijk onderzoek in 2005 van de NVAB en NVVG werd al geconcludeerd dat het verbeteren van de  communicatie tussen de BA en VA niet lukt vanuit FML-achtige terminologie….</a:t>
            </a:r>
          </a:p>
          <a:p>
            <a:pPr marL="0" marR="0" indent="0" algn="l" defTabSz="457200" rtl="0" eaLnBrk="1" fontAlgn="auto" latinLnBrk="0" hangingPunct="1">
              <a:lnSpc>
                <a:spcPct val="100000"/>
              </a:lnSpc>
              <a:spcBef>
                <a:spcPts val="0"/>
              </a:spcBef>
              <a:spcAft>
                <a:spcPts val="0"/>
              </a:spcAft>
              <a:buClrTx/>
              <a:buSzTx/>
              <a:buFontTx/>
              <a:buNone/>
              <a:tabLst/>
              <a:defRPr/>
            </a:pPr>
            <a:r>
              <a:rPr lang="nl-NL" b="0" baseline="0" dirty="0">
                <a:sym typeface="Wingdings" panose="05000000000000000000" pitchFamily="2" charset="2"/>
              </a:rPr>
              <a:t>FML vanuit de claimbeoordeling, wellicht niet helemaal toereikend als het gaat om inschatten van de belastbaarheid van de </a:t>
            </a:r>
            <a:r>
              <a:rPr lang="nl-NL" b="0" baseline="0" dirty="0" err="1">
                <a:sym typeface="Wingdings" panose="05000000000000000000" pitchFamily="2" charset="2"/>
              </a:rPr>
              <a:t>wn</a:t>
            </a:r>
            <a:r>
              <a:rPr lang="nl-NL" b="0" baseline="0" dirty="0">
                <a:sym typeface="Wingdings" panose="05000000000000000000" pitchFamily="2" charset="2"/>
              </a:rPr>
              <a:t> om re-integratiemogelijkheden te beschrijven…..</a:t>
            </a:r>
            <a:endParaRPr lang="nl-NL" b="0" baseline="0" dirty="0"/>
          </a:p>
        </p:txBody>
      </p:sp>
      <p:sp>
        <p:nvSpPr>
          <p:cNvPr id="4" name="Tijdelijke aanduiding voor datum 3"/>
          <p:cNvSpPr>
            <a:spLocks noGrp="1"/>
          </p:cNvSpPr>
          <p:nvPr>
            <p:ph type="dt" idx="10"/>
          </p:nvPr>
        </p:nvSpPr>
        <p:spPr/>
        <p:txBody>
          <a:bodyPr/>
          <a:lstStyle/>
          <a:p>
            <a:fld id="{D805A526-459A-5D4E-99A3-66008CBE1224}" type="datetime1">
              <a:rPr lang="en-US" smtClean="0"/>
              <a:pPr/>
              <a:t>3/31/2022</a:t>
            </a:fld>
            <a:endParaRPr lang="nl-NL" dirty="0"/>
          </a:p>
        </p:txBody>
      </p:sp>
      <p:sp>
        <p:nvSpPr>
          <p:cNvPr id="5" name="Tijdelijke aanduiding voor dianummer 4"/>
          <p:cNvSpPr>
            <a:spLocks noGrp="1"/>
          </p:cNvSpPr>
          <p:nvPr>
            <p:ph type="sldNum" sz="quarter" idx="11"/>
          </p:nvPr>
        </p:nvSpPr>
        <p:spPr/>
        <p:txBody>
          <a:bodyPr/>
          <a:lstStyle/>
          <a:p>
            <a:fld id="{03BAFE3D-74FB-6648-88DF-9C34DB79321D}" type="slidenum">
              <a:rPr lang="nl-NL" smtClean="0"/>
              <a:pPr/>
              <a:t>2</a:t>
            </a:fld>
            <a:endParaRPr lang="nl-NL" dirty="0"/>
          </a:p>
        </p:txBody>
      </p:sp>
    </p:spTree>
    <p:extLst>
      <p:ext uri="{BB962C8B-B14F-4D97-AF65-F5344CB8AC3E}">
        <p14:creationId xmlns:p14="http://schemas.microsoft.com/office/powerpoint/2010/main" val="845695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a:solidFill>
                  <a:srgbClr val="FFFF00"/>
                </a:solidFill>
              </a:rPr>
              <a:t>BAR moet bijdragen aan betere communicatie en samenwerking, waardoor </a:t>
            </a:r>
            <a:r>
              <a:rPr lang="nl-NL" baseline="0" dirty="0" err="1">
                <a:solidFill>
                  <a:srgbClr val="FFFF00"/>
                </a:solidFill>
              </a:rPr>
              <a:t>wn</a:t>
            </a:r>
            <a:r>
              <a:rPr lang="nl-NL" baseline="0" dirty="0">
                <a:solidFill>
                  <a:srgbClr val="FFFF00"/>
                </a:solidFill>
              </a:rPr>
              <a:t> betere re-integratieadviezen krijgen en </a:t>
            </a:r>
            <a:r>
              <a:rPr lang="nl-NL" baseline="0" dirty="0" err="1">
                <a:solidFill>
                  <a:srgbClr val="FFFF00"/>
                </a:solidFill>
              </a:rPr>
              <a:t>wg</a:t>
            </a:r>
            <a:r>
              <a:rPr lang="nl-NL" baseline="0" dirty="0">
                <a:solidFill>
                  <a:srgbClr val="FFFF00"/>
                </a:solidFill>
              </a:rPr>
              <a:t> minder vaak geconfronteerd worden met loonsancties</a:t>
            </a:r>
          </a:p>
          <a:p>
            <a:endParaRPr lang="nl-NL" dirty="0">
              <a:solidFill>
                <a:srgbClr val="FFFF00"/>
              </a:solidFill>
            </a:endParaRPr>
          </a:p>
        </p:txBody>
      </p:sp>
      <p:sp>
        <p:nvSpPr>
          <p:cNvPr id="4" name="Tijdelijke aanduiding voor dianummer 3"/>
          <p:cNvSpPr>
            <a:spLocks noGrp="1"/>
          </p:cNvSpPr>
          <p:nvPr>
            <p:ph type="sldNum" sz="quarter" idx="10"/>
          </p:nvPr>
        </p:nvSpPr>
        <p:spPr/>
        <p:txBody>
          <a:bodyPr/>
          <a:lstStyle/>
          <a:p>
            <a:fld id="{BE8A1BD9-1485-432A-A1B9-E1F7C6F58217}" type="slidenum">
              <a:rPr lang="nl-NL" smtClean="0"/>
              <a:t>3</a:t>
            </a:fld>
            <a:endParaRPr lang="nl-NL"/>
          </a:p>
        </p:txBody>
      </p:sp>
    </p:spTree>
    <p:extLst>
      <p:ext uri="{BB962C8B-B14F-4D97-AF65-F5344CB8AC3E}">
        <p14:creationId xmlns:p14="http://schemas.microsoft.com/office/powerpoint/2010/main" val="2303383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dirty="0"/>
              <a:t>Deze slide </a:t>
            </a:r>
            <a:r>
              <a:rPr lang="nl-NL" dirty="0" err="1"/>
              <a:t>mn</a:t>
            </a:r>
            <a:r>
              <a:rPr lang="nl-NL" dirty="0"/>
              <a:t> om aan te geven dat de</a:t>
            </a:r>
            <a:r>
              <a:rPr lang="nl-NL" baseline="0" dirty="0"/>
              <a:t> verschillende stakeholders achter doorontwikkeling staan en ook actief zullen bijdragen aan doorontwikkeling en ook communiceren hierover tijdens het project </a:t>
            </a:r>
            <a:r>
              <a:rPr lang="nl-NL" baseline="0" dirty="0">
                <a:sym typeface="Wingdings" panose="05000000000000000000" pitchFamily="2" charset="2"/>
              </a:rPr>
              <a:t> grotere kans slagen/implementeren instrument en leidraad</a:t>
            </a:r>
          </a:p>
          <a:p>
            <a:endParaRPr lang="nl-NL" baseline="0" dirty="0">
              <a:sym typeface="Wingdings" panose="05000000000000000000" pitchFamily="2" charset="2"/>
            </a:endParaRPr>
          </a:p>
          <a:p>
            <a:pPr>
              <a:buFont typeface="Arial"/>
              <a:buChar char="•"/>
            </a:pPr>
            <a:r>
              <a:rPr lang="nl-NL" sz="2000" dirty="0"/>
              <a:t>Stakeholders:</a:t>
            </a:r>
          </a:p>
          <a:p>
            <a:pPr lvl="1">
              <a:buFont typeface="Arial"/>
              <a:buChar char="•"/>
            </a:pPr>
            <a:r>
              <a:rPr lang="nl-NL" sz="2000" dirty="0"/>
              <a:t>Dragen bij aan doorontwikkeling BAR</a:t>
            </a:r>
          </a:p>
          <a:p>
            <a:pPr lvl="1">
              <a:buFont typeface="Arial"/>
              <a:buChar char="•"/>
            </a:pPr>
            <a:r>
              <a:rPr lang="nl-NL" sz="2000" dirty="0"/>
              <a:t>Hebben gevraagd om : digitale inbedding in systemen om implementatie te bevorderen.</a:t>
            </a:r>
            <a:endParaRPr lang="nl-NL" baseline="0" dirty="0">
              <a:sym typeface="Wingdings" panose="05000000000000000000" pitchFamily="2" charset="2"/>
            </a:endParaRPr>
          </a:p>
          <a:p>
            <a:endParaRPr lang="nl-NL" baseline="0" dirty="0">
              <a:sym typeface="Wingdings" panose="05000000000000000000" pitchFamily="2" charset="2"/>
            </a:endParaRPr>
          </a:p>
          <a:p>
            <a:endParaRPr lang="nl-NL" baseline="0" dirty="0">
              <a:sym typeface="Wingdings" panose="05000000000000000000" pitchFamily="2" charset="2"/>
            </a:endParaRPr>
          </a:p>
          <a:p>
            <a:r>
              <a:rPr lang="nl-NL" sz="1200" b="0" i="0" u="none" strike="noStrike" kern="1200" baseline="0" dirty="0">
                <a:solidFill>
                  <a:schemeClr val="tx1"/>
                </a:solidFill>
                <a:latin typeface="+mn-lt"/>
                <a:ea typeface="+mn-ea"/>
                <a:cs typeface="+mn-cs"/>
              </a:rPr>
              <a:t>In de intentieverklaring is opgeschreven:</a:t>
            </a:r>
          </a:p>
          <a:p>
            <a:r>
              <a:rPr lang="nl-NL" sz="1200" b="0" i="0" u="none" strike="noStrike" kern="1200" baseline="0" dirty="0">
                <a:solidFill>
                  <a:schemeClr val="tx1"/>
                </a:solidFill>
                <a:latin typeface="+mn-lt"/>
                <a:ea typeface="+mn-ea"/>
                <a:cs typeface="+mn-cs"/>
              </a:rPr>
              <a:t>• Werken we samen aan eenduidige communicatie over de BAR. We ontwikkelen en onderhouden samen o.a. een reeks </a:t>
            </a:r>
            <a:r>
              <a:rPr lang="nl-NL" sz="1200" b="0" i="0" u="none" strike="noStrike" kern="1200" baseline="0" dirty="0" err="1">
                <a:solidFill>
                  <a:schemeClr val="tx1"/>
                </a:solidFill>
                <a:latin typeface="+mn-lt"/>
                <a:ea typeface="+mn-ea"/>
                <a:cs typeface="+mn-cs"/>
              </a:rPr>
              <a:t>Frequently</a:t>
            </a:r>
            <a:r>
              <a:rPr lang="nl-NL" sz="1200" b="0" i="0" u="none" strike="noStrike" kern="1200" baseline="0" dirty="0">
                <a:solidFill>
                  <a:schemeClr val="tx1"/>
                </a:solidFill>
                <a:latin typeface="+mn-lt"/>
                <a:ea typeface="+mn-ea"/>
                <a:cs typeface="+mn-cs"/>
              </a:rPr>
              <a:t> </a:t>
            </a:r>
            <a:r>
              <a:rPr lang="nl-NL" sz="1200" b="0" i="0" u="none" strike="noStrike" kern="1200" baseline="0" dirty="0" err="1">
                <a:solidFill>
                  <a:schemeClr val="tx1"/>
                </a:solidFill>
                <a:latin typeface="+mn-lt"/>
                <a:ea typeface="+mn-ea"/>
                <a:cs typeface="+mn-cs"/>
              </a:rPr>
              <a:t>Asked</a:t>
            </a:r>
            <a:r>
              <a:rPr lang="nl-NL" sz="1200" b="0" i="0" u="none" strike="noStrike" kern="1200" baseline="0" dirty="0">
                <a:solidFill>
                  <a:schemeClr val="tx1"/>
                </a:solidFill>
                <a:latin typeface="+mn-lt"/>
                <a:ea typeface="+mn-ea"/>
                <a:cs typeface="+mn-cs"/>
              </a:rPr>
              <a:t> </a:t>
            </a:r>
            <a:r>
              <a:rPr lang="nl-NL" sz="1200" b="0" i="0" u="none" strike="noStrike" kern="1200" baseline="0" dirty="0" err="1">
                <a:solidFill>
                  <a:schemeClr val="tx1"/>
                </a:solidFill>
                <a:latin typeface="+mn-lt"/>
                <a:ea typeface="+mn-ea"/>
                <a:cs typeface="+mn-cs"/>
              </a:rPr>
              <a:t>Questions</a:t>
            </a:r>
            <a:r>
              <a:rPr lang="nl-NL" sz="1200" b="0" i="0" u="none" strike="noStrike" kern="1200" baseline="0" dirty="0">
                <a:solidFill>
                  <a:schemeClr val="tx1"/>
                </a:solidFill>
                <a:latin typeface="+mn-lt"/>
                <a:ea typeface="+mn-ea"/>
                <a:cs typeface="+mn-cs"/>
              </a:rPr>
              <a:t> (FAQ’s) over het instrument en de verdere ontwikkeling hiervan; </a:t>
            </a:r>
          </a:p>
          <a:p>
            <a:r>
              <a:rPr lang="nl-NL" sz="1200" b="0" i="0" u="none" strike="noStrike" kern="1200" baseline="0" dirty="0">
                <a:solidFill>
                  <a:schemeClr val="tx1"/>
                </a:solidFill>
                <a:latin typeface="+mn-lt"/>
                <a:ea typeface="+mn-ea"/>
                <a:cs typeface="+mn-cs"/>
              </a:rPr>
              <a:t>• Zetten we mensen en middelen in voor het vervolgonderzoek naar de BAR dat in 2022 start; </a:t>
            </a:r>
          </a:p>
          <a:p>
            <a:r>
              <a:rPr lang="nl-NL" sz="1200" b="0" i="0" u="none" strike="noStrike" kern="1200" baseline="0" dirty="0">
                <a:solidFill>
                  <a:schemeClr val="tx1"/>
                </a:solidFill>
                <a:latin typeface="+mn-lt"/>
                <a:ea typeface="+mn-ea"/>
                <a:cs typeface="+mn-cs"/>
              </a:rPr>
              <a:t>• Roepen we leden en professionals op om actief mee te werken aan pilots, trainingen en intervisie. </a:t>
            </a:r>
          </a:p>
          <a:p>
            <a:endParaRPr lang="nl-NL" baseline="0" dirty="0"/>
          </a:p>
        </p:txBody>
      </p:sp>
      <p:sp>
        <p:nvSpPr>
          <p:cNvPr id="4" name="Tijdelijke aanduiding voor dianummer 3"/>
          <p:cNvSpPr>
            <a:spLocks noGrp="1"/>
          </p:cNvSpPr>
          <p:nvPr>
            <p:ph type="sldNum" sz="quarter" idx="10"/>
          </p:nvPr>
        </p:nvSpPr>
        <p:spPr/>
        <p:txBody>
          <a:bodyPr/>
          <a:lstStyle/>
          <a:p>
            <a:fld id="{BE8A1BD9-1485-432A-A1B9-E1F7C6F58217}" type="slidenum">
              <a:rPr lang="nl-NL" smtClean="0"/>
              <a:t>4</a:t>
            </a:fld>
            <a:endParaRPr lang="nl-NL"/>
          </a:p>
        </p:txBody>
      </p:sp>
    </p:spTree>
    <p:extLst>
      <p:ext uri="{BB962C8B-B14F-4D97-AF65-F5344CB8AC3E}">
        <p14:creationId xmlns:p14="http://schemas.microsoft.com/office/powerpoint/2010/main" val="8573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Draagvlak van de beroepsverenigingen is heel belangrijk, net als dat van UWV, </a:t>
            </a:r>
            <a:r>
              <a:rPr lang="nl-NL" dirty="0" err="1"/>
              <a:t>OVAl</a:t>
            </a:r>
            <a:r>
              <a:rPr lang="nl-NL" dirty="0"/>
              <a:t>, </a:t>
            </a:r>
            <a:r>
              <a:rPr lang="nl-NL" dirty="0" err="1"/>
              <a:t>KoM</a:t>
            </a:r>
            <a:r>
              <a:rPr lang="nl-NL" dirty="0"/>
              <a:t>.</a:t>
            </a:r>
          </a:p>
          <a:p>
            <a:r>
              <a:rPr lang="nl-NL" dirty="0"/>
              <a:t>Zij hebben met het ondertekenen van de intentieverklaring duidelijk signaal afgegeven dat zij BAR ondersteunen en bij zullen dragen aan doorontwikkeling.</a:t>
            </a:r>
          </a:p>
        </p:txBody>
      </p:sp>
      <p:sp>
        <p:nvSpPr>
          <p:cNvPr id="4" name="Tijdelijke aanduiding voor dianummer 3"/>
          <p:cNvSpPr>
            <a:spLocks noGrp="1"/>
          </p:cNvSpPr>
          <p:nvPr>
            <p:ph type="sldNum" sz="quarter" idx="5"/>
          </p:nvPr>
        </p:nvSpPr>
        <p:spPr/>
        <p:txBody>
          <a:bodyPr/>
          <a:lstStyle/>
          <a:p>
            <a:fld id="{BE8A1BD9-1485-432A-A1B9-E1F7C6F58217}" type="slidenum">
              <a:rPr lang="nl-NL" smtClean="0"/>
              <a:t>5</a:t>
            </a:fld>
            <a:endParaRPr lang="nl-NL"/>
          </a:p>
        </p:txBody>
      </p:sp>
    </p:spTree>
    <p:extLst>
      <p:ext uri="{BB962C8B-B14F-4D97-AF65-F5344CB8AC3E}">
        <p14:creationId xmlns:p14="http://schemas.microsoft.com/office/powerpoint/2010/main" val="134107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b="1" dirty="0"/>
              <a:t>Delphi studie </a:t>
            </a:r>
            <a:r>
              <a:rPr lang="nl-NL" dirty="0"/>
              <a:t>is eigenlijk de kernactiviteit</a:t>
            </a:r>
          </a:p>
          <a:p>
            <a:r>
              <a:rPr lang="nl-NL" dirty="0"/>
              <a:t>Met een groep van 12 professionals 4 BA, 4 AD (2 privaat, 2 publiek) en 4 VA  in verschillende rondes gekomen tot een selectie van codes op basis van consensus… (van 150 </a:t>
            </a:r>
            <a:r>
              <a:rPr lang="nl-NL" dirty="0" err="1"/>
              <a:t>icf</a:t>
            </a:r>
            <a:r>
              <a:rPr lang="nl-NL" dirty="0"/>
              <a:t>-codes </a:t>
            </a:r>
            <a:r>
              <a:rPr lang="nl-NL" dirty="0" err="1"/>
              <a:t>terugebracht</a:t>
            </a:r>
            <a:r>
              <a:rPr lang="nl-NL" dirty="0"/>
              <a:t> naar 20 </a:t>
            </a:r>
            <a:r>
              <a:rPr lang="nl-NL" dirty="0" err="1"/>
              <a:t>categorieen</a:t>
            </a:r>
            <a:r>
              <a:rPr lang="nl-NL" dirty="0"/>
              <a:t> die in </a:t>
            </a:r>
            <a:r>
              <a:rPr lang="nl-NL" dirty="0" err="1"/>
              <a:t>iedergeval</a:t>
            </a:r>
            <a:r>
              <a:rPr lang="nl-NL" dirty="0"/>
              <a:t> moesten worden opgenomen om tot een beschrijving van de belastbaarheid te komen)</a:t>
            </a:r>
          </a:p>
          <a:p>
            <a:endParaRPr lang="nl-NL" dirty="0"/>
          </a:p>
          <a:p>
            <a:pPr marL="171450" indent="-171450">
              <a:buFontTx/>
              <a:buChar char="-"/>
            </a:pPr>
            <a:r>
              <a:rPr lang="nl-NL" dirty="0"/>
              <a:t>Praktische bruikbaar instrument</a:t>
            </a:r>
          </a:p>
          <a:p>
            <a:pPr marL="171450" indent="-171450">
              <a:buFontTx/>
              <a:buChar char="-"/>
            </a:pPr>
            <a:r>
              <a:rPr lang="nl-NL" dirty="0"/>
              <a:t>Passend is voor gebruik door verschillende professionals</a:t>
            </a:r>
          </a:p>
          <a:p>
            <a:pPr marL="0" indent="0">
              <a:buFontTx/>
              <a:buNone/>
            </a:pPr>
            <a:endParaRPr lang="nl-NL" dirty="0"/>
          </a:p>
          <a:p>
            <a:pPr marL="0" indent="0">
              <a:buFontTx/>
              <a:buNone/>
            </a:pPr>
            <a:r>
              <a:rPr lang="nl-NL" dirty="0"/>
              <a:t>In TBV van januari dit jaar uitgebreid beschreven hoe Delphi studie heeft </a:t>
            </a:r>
            <a:r>
              <a:rPr lang="nl-NL" dirty="0" err="1"/>
              <a:t>plaastgevonden</a:t>
            </a:r>
            <a:endParaRPr lang="nl-NL" dirty="0"/>
          </a:p>
          <a:p>
            <a:pPr marL="0" indent="0">
              <a:buFontTx/>
              <a:buNone/>
            </a:pPr>
            <a:endParaRPr lang="nl-NL" dirty="0"/>
          </a:p>
          <a:p>
            <a:pPr marL="0" indent="0">
              <a:buFontTx/>
              <a:buNone/>
            </a:pPr>
            <a:r>
              <a:rPr lang="nl-NL" dirty="0"/>
              <a:t>Daarnaast </a:t>
            </a:r>
            <a:r>
              <a:rPr lang="nl-NL" b="1" dirty="0"/>
              <a:t>Proefateliers </a:t>
            </a:r>
            <a:r>
              <a:rPr lang="nl-NL" dirty="0"/>
              <a:t>gehouden. Samen met </a:t>
            </a:r>
            <a:r>
              <a:rPr lang="nl-NL" dirty="0" err="1"/>
              <a:t>Zonmw</a:t>
            </a:r>
            <a:r>
              <a:rPr lang="nl-NL" dirty="0"/>
              <a:t> georganiseerd. Zo’n 150 bedrijfsartsen, AD en </a:t>
            </a:r>
            <a:r>
              <a:rPr lang="nl-NL" dirty="0" err="1"/>
              <a:t>VA’s</a:t>
            </a:r>
            <a:r>
              <a:rPr lang="nl-NL" dirty="0"/>
              <a:t> </a:t>
            </a:r>
            <a:r>
              <a:rPr lang="nl-NL" dirty="0" err="1"/>
              <a:t>aanmeegedaan</a:t>
            </a:r>
            <a:r>
              <a:rPr lang="nl-NL" dirty="0"/>
              <a:t>.</a:t>
            </a:r>
          </a:p>
          <a:p>
            <a:pPr marL="0" indent="0">
              <a:buFontTx/>
              <a:buNone/>
            </a:pPr>
            <a:r>
              <a:rPr lang="nl-NL" dirty="0"/>
              <a:t>Door een grotere groep van professionals instrument uitproberen </a:t>
            </a:r>
            <a:r>
              <a:rPr lang="nl-NL" b="1" dirty="0"/>
              <a:t>aan de hand van </a:t>
            </a:r>
            <a:r>
              <a:rPr lang="nl-NL" b="1" dirty="0" err="1"/>
              <a:t>casuistiek</a:t>
            </a:r>
            <a:r>
              <a:rPr lang="nl-NL" dirty="0"/>
              <a:t>. </a:t>
            </a:r>
          </a:p>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BE8A1BD9-1485-432A-A1B9-E1F7C6F58217}" type="slidenum">
              <a:rPr lang="nl-NL" smtClean="0"/>
              <a:t>6</a:t>
            </a:fld>
            <a:endParaRPr lang="nl-NL"/>
          </a:p>
        </p:txBody>
      </p:sp>
    </p:spTree>
    <p:extLst>
      <p:ext uri="{BB962C8B-B14F-4D97-AF65-F5344CB8AC3E}">
        <p14:creationId xmlns:p14="http://schemas.microsoft.com/office/powerpoint/2010/main" val="316759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ICF door WHO ontwikkeld als internationale standaardterminologie voor Functioneren </a:t>
            </a:r>
          </a:p>
          <a:p>
            <a:pPr marL="171450" indent="-171450">
              <a:buFontTx/>
              <a:buChar char="-"/>
            </a:pPr>
            <a:r>
              <a:rPr lang="nl-NL" dirty="0"/>
              <a:t>Ziekte in relatie tot functioneren staat centraal (</a:t>
            </a:r>
            <a:r>
              <a:rPr lang="nl-NL" dirty="0" err="1"/>
              <a:t>ipv</a:t>
            </a:r>
            <a:r>
              <a:rPr lang="nl-NL" dirty="0"/>
              <a:t> ziekte of aandoening),</a:t>
            </a:r>
          </a:p>
          <a:p>
            <a:pPr marL="171450" indent="-171450">
              <a:buFontTx/>
              <a:buChar char="-"/>
            </a:pPr>
            <a:r>
              <a:rPr lang="nl-NL" dirty="0"/>
              <a:t>Daarnaast binnen ICF ruimte voor de contextuele factoren die functioneren bepalen: persoonlijke en externe factoren. </a:t>
            </a:r>
          </a:p>
          <a:p>
            <a:pPr marL="0" indent="0">
              <a:buFontTx/>
              <a:buNone/>
            </a:pPr>
            <a:endParaRPr lang="nl-NL" dirty="0"/>
          </a:p>
          <a:p>
            <a:pPr marL="0" indent="0">
              <a:buFontTx/>
              <a:buNone/>
            </a:pPr>
            <a:r>
              <a:rPr lang="nl-NL" dirty="0"/>
              <a:t>Als </a:t>
            </a:r>
            <a:r>
              <a:rPr lang="nl-NL" b="1" dirty="0"/>
              <a:t>taal</a:t>
            </a:r>
            <a:r>
              <a:rPr lang="nl-NL" dirty="0"/>
              <a:t> is de ICF bruikbaar voor </a:t>
            </a:r>
            <a:r>
              <a:rPr lang="nl-NL" b="1" dirty="0"/>
              <a:t>interprofessionele afstemming </a:t>
            </a:r>
            <a:r>
              <a:rPr lang="nl-NL" dirty="0"/>
              <a:t>over gezondheid en participatie tussen bedrijfsartsen, verzekeringsartsen en arbeidsdeskundigen, maar ook met bijvoorbeeld huisartsen, medisch specialisten en paramedici. Ook in de curatieve sector wordt gewerkt met ICF.</a:t>
            </a:r>
          </a:p>
          <a:p>
            <a:pPr marL="0" indent="0">
              <a:buFontTx/>
              <a:buNone/>
            </a:pPr>
            <a:endParaRPr lang="nl-NL" dirty="0"/>
          </a:p>
          <a:p>
            <a:pPr marL="0" indent="0">
              <a:buFontTx/>
              <a:buNone/>
            </a:pPr>
            <a:r>
              <a:rPr lang="nl-NL" dirty="0"/>
              <a:t>Gebruik van de ICF vergemakkelijkt </a:t>
            </a:r>
            <a:r>
              <a:rPr lang="nl-NL" b="1" dirty="0"/>
              <a:t>internationale vergelijkingen </a:t>
            </a:r>
            <a:r>
              <a:rPr lang="nl-NL" dirty="0"/>
              <a:t>en wetenschappelijke evaluaties, waardoor een doorontwikkeling van het instrument gemakkelijker mogelijk wordt.</a:t>
            </a:r>
          </a:p>
          <a:p>
            <a:pPr marL="0" indent="0">
              <a:buFontTx/>
              <a:buNone/>
            </a:pPr>
            <a:endParaRPr lang="nl-NL" dirty="0"/>
          </a:p>
          <a:p>
            <a:pPr marL="0" indent="0">
              <a:buFontTx/>
              <a:buNone/>
            </a:pPr>
            <a:endParaRPr lang="nl-NL" dirty="0"/>
          </a:p>
          <a:p>
            <a:pPr marL="0" indent="0">
              <a:buFontTx/>
              <a:buNone/>
            </a:pPr>
            <a:r>
              <a:rPr lang="nl-NL" b="1" dirty="0"/>
              <a:t>Activiteiten en participatie: </a:t>
            </a:r>
            <a:r>
              <a:rPr lang="nl-NL" b="0" dirty="0"/>
              <a:t>onderscheid in drie </a:t>
            </a:r>
            <a:r>
              <a:rPr lang="nl-NL" b="0" dirty="0" err="1"/>
              <a:t>subcategorieen</a:t>
            </a:r>
            <a:r>
              <a:rPr lang="nl-NL" b="0" dirty="0"/>
              <a:t> (selectie van ICF-codes)</a:t>
            </a:r>
          </a:p>
          <a:p>
            <a:pPr marL="0" indent="0">
              <a:buFontTx/>
              <a:buNone/>
            </a:pPr>
            <a:endParaRPr lang="nl-NL" b="1" dirty="0"/>
          </a:p>
          <a:p>
            <a:pPr marL="0" indent="0">
              <a:buFontTx/>
              <a:buNone/>
            </a:pPr>
            <a:r>
              <a:rPr lang="nl-NL" b="1" dirty="0"/>
              <a:t>Werkfactoren </a:t>
            </a:r>
            <a:r>
              <a:rPr lang="nl-NL" dirty="0"/>
              <a:t>rubriek is bedoeld om voorwaarden te beschrijven waaraan het werk volgens de bedrijfsarts moet voldoen om de re-integratie vorm te geven. Het betreft voorwaarden voor de psychosociale belasting, arbeidsomstandigheden en werktijden. Ook in deze rubriek is het van belang zo veel mogelijk een toelichting te geven om de mogelijkheden voor duurzame re-integratie te optimaliseren. </a:t>
            </a:r>
          </a:p>
          <a:p>
            <a:pPr marL="0" indent="0">
              <a:buFontTx/>
              <a:buNone/>
            </a:pPr>
            <a:endParaRPr lang="nl-NL" dirty="0"/>
          </a:p>
          <a:p>
            <a:pPr marL="0" indent="0">
              <a:buFontTx/>
              <a:buNone/>
            </a:pPr>
            <a:r>
              <a:rPr lang="nl-NL" b="1" dirty="0"/>
              <a:t>Persoonlijke factoren </a:t>
            </a:r>
            <a:r>
              <a:rPr lang="nl-NL" dirty="0"/>
              <a:t>zijn bijvoorbeeld problemen in de privésituatie, zoals mantelzorg, een zieke partner of een ziek kind. Maar ook aspecten in de persoon zelf kunnen een belemmering vormen bij de re-integratie, bijvoorbeeld bewegingsangst. Als de </a:t>
            </a:r>
            <a:r>
              <a:rPr lang="nl-NL" dirty="0" err="1"/>
              <a:t>wn</a:t>
            </a:r>
            <a:r>
              <a:rPr lang="nl-NL" dirty="0"/>
              <a:t> toestemt met het opnemen van deze info (omdat deze ook met de </a:t>
            </a:r>
            <a:r>
              <a:rPr lang="nl-NL" dirty="0" err="1"/>
              <a:t>wg</a:t>
            </a:r>
            <a:r>
              <a:rPr lang="nl-NL" dirty="0"/>
              <a:t> gedeeld zou kunnen worden)</a:t>
            </a:r>
          </a:p>
          <a:p>
            <a:endParaRPr lang="nl-NL" dirty="0"/>
          </a:p>
          <a:p>
            <a:r>
              <a:rPr lang="nl-NL" b="1" dirty="0"/>
              <a:t>Prognose</a:t>
            </a:r>
            <a:r>
              <a:rPr lang="nl-NL" dirty="0"/>
              <a:t>: Hierin ook opgenomen advies over een arbeidsdeskundig onderzoek </a:t>
            </a:r>
          </a:p>
          <a:p>
            <a:endParaRPr lang="nl-NL" dirty="0"/>
          </a:p>
          <a:p>
            <a:r>
              <a:rPr lang="nl-NL" b="1" dirty="0"/>
              <a:t>Visie werknemer </a:t>
            </a:r>
            <a:r>
              <a:rPr lang="nl-NL" dirty="0"/>
              <a:t>Het instrument biedt ruimte voor de visie van een werknemer op de eigen belastbaarheid en de </a:t>
            </a:r>
            <a:r>
              <a:rPr lang="nl-NL" dirty="0" err="1"/>
              <a:t>reintegratiemogelijkheden</a:t>
            </a:r>
            <a:r>
              <a:rPr lang="nl-NL" dirty="0"/>
              <a:t>. Er zijn drie manieren om deze eigen visie weer te geven: </a:t>
            </a:r>
          </a:p>
          <a:p>
            <a:pPr marL="171450" indent="-171450">
              <a:buFontTx/>
              <a:buChar char="-"/>
            </a:pPr>
            <a:r>
              <a:rPr lang="nl-NL" dirty="0"/>
              <a:t>Open veld (in eigen woorden weergeven)</a:t>
            </a:r>
          </a:p>
          <a:p>
            <a:pPr marL="171450" indent="-171450">
              <a:buFontTx/>
              <a:buChar char="-"/>
            </a:pPr>
            <a:r>
              <a:rPr lang="nl-NL" dirty="0"/>
              <a:t> aankruisen of het besproken is met de </a:t>
            </a:r>
            <a:r>
              <a:rPr lang="nl-NL" dirty="0" err="1"/>
              <a:t>wn</a:t>
            </a:r>
            <a:endParaRPr lang="nl-NL" dirty="0"/>
          </a:p>
          <a:p>
            <a:pPr marL="171450" indent="-171450">
              <a:buFontTx/>
              <a:buChar char="-"/>
            </a:pPr>
            <a:r>
              <a:rPr lang="nl-NL" dirty="0"/>
              <a:t>Aankruisen of de </a:t>
            </a:r>
            <a:r>
              <a:rPr lang="nl-NL" dirty="0" err="1"/>
              <a:t>wn</a:t>
            </a:r>
            <a:r>
              <a:rPr lang="nl-NL" dirty="0"/>
              <a:t> het eens is met de visie van de </a:t>
            </a:r>
            <a:r>
              <a:rPr lang="nl-NL" dirty="0" err="1"/>
              <a:t>ba</a:t>
            </a:r>
            <a:endParaRPr lang="nl-NL" dirty="0"/>
          </a:p>
        </p:txBody>
      </p:sp>
      <p:sp>
        <p:nvSpPr>
          <p:cNvPr id="4" name="Tijdelijke aanduiding voor dianummer 3"/>
          <p:cNvSpPr>
            <a:spLocks noGrp="1"/>
          </p:cNvSpPr>
          <p:nvPr>
            <p:ph type="sldNum" sz="quarter" idx="5"/>
          </p:nvPr>
        </p:nvSpPr>
        <p:spPr/>
        <p:txBody>
          <a:bodyPr/>
          <a:lstStyle/>
          <a:p>
            <a:fld id="{A08A5652-11CD-4E75-840D-3CFCEF00DE2A}" type="slidenum">
              <a:rPr lang="en-GB" smtClean="0"/>
              <a:t>7</a:t>
            </a:fld>
            <a:endParaRPr lang="en-GB"/>
          </a:p>
        </p:txBody>
      </p:sp>
    </p:spTree>
    <p:extLst>
      <p:ext uri="{BB962C8B-B14F-4D97-AF65-F5344CB8AC3E}">
        <p14:creationId xmlns:p14="http://schemas.microsoft.com/office/powerpoint/2010/main" val="3147029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endParaRPr lang="nl-NL" baseline="0" dirty="0">
              <a:sym typeface="Wingdings" panose="05000000000000000000" pitchFamily="2" charset="2"/>
            </a:endParaRPr>
          </a:p>
          <a:p>
            <a:r>
              <a:rPr lang="nl-NL" dirty="0"/>
              <a:t>De doelstellingen van dit programma zijn: 1. Het </a:t>
            </a:r>
            <a:r>
              <a:rPr lang="nl-NL" dirty="0" err="1"/>
              <a:t>doorontwikkelen</a:t>
            </a:r>
            <a:r>
              <a:rPr lang="nl-NL" dirty="0"/>
              <a:t> van het BAR instrumentarium en de leidraad ter verbetering van de samenwerking tussen professionals en ter verbetering van de begeleiding en re-integratie van zieke werknemers. </a:t>
            </a:r>
          </a:p>
          <a:p>
            <a:endParaRPr lang="nl-NL" dirty="0"/>
          </a:p>
          <a:p>
            <a:r>
              <a:rPr lang="nl-NL" dirty="0"/>
              <a:t>2. Het exploreren van de mogelijkheden om het BAR instrumentarium digitaal in te bedden in bestaande verzuim- en arbeidsongeschiktheidssystemen en in het ICT systeem van UWV ten behoeve van de implementatie in de praktijk. Maar ook ten behoeve van kwaliteitsverbetering van de dienstverlening aan zieke werknemers. </a:t>
            </a:r>
          </a:p>
          <a:p>
            <a:endParaRPr lang="nl-NL" dirty="0"/>
          </a:p>
          <a:p>
            <a:r>
              <a:rPr lang="nl-NL" dirty="0"/>
              <a:t>3. Het bepalen in hoeverre met het BAR instrumentarium de belastbaarheidsweergave valide, eenduidig </a:t>
            </a:r>
            <a:r>
              <a:rPr lang="nl-NL" dirty="0" err="1"/>
              <a:t>interpreteerbaar</a:t>
            </a:r>
            <a:r>
              <a:rPr lang="nl-NL" dirty="0"/>
              <a:t> en transparant is. </a:t>
            </a:r>
          </a:p>
          <a:p>
            <a:endParaRPr lang="nl-NL" dirty="0"/>
          </a:p>
          <a:p>
            <a:r>
              <a:rPr lang="nl-NL" dirty="0"/>
              <a:t>4. Het bepalen van de </a:t>
            </a:r>
            <a:r>
              <a:rPr lang="nl-NL" dirty="0" err="1"/>
              <a:t>efficacy</a:t>
            </a:r>
            <a:r>
              <a:rPr lang="nl-NL" dirty="0"/>
              <a:t> van BAR instrumentarium en leidraad in de ‘ideale setting’ en het bepalen van de effectiviteit van het BAR instrumentarium en de leidraad in de ‘werkelijke setting’.</a:t>
            </a:r>
            <a:endParaRPr lang="nl-NL" baseline="0" dirty="0">
              <a:sym typeface="Wingdings" panose="05000000000000000000" pitchFamily="2" charset="2"/>
            </a:endParaRPr>
          </a:p>
          <a:p>
            <a:endParaRPr lang="nl-NL" baseline="0" dirty="0"/>
          </a:p>
        </p:txBody>
      </p:sp>
      <p:sp>
        <p:nvSpPr>
          <p:cNvPr id="4" name="Tijdelijke aanduiding voor dianummer 3"/>
          <p:cNvSpPr>
            <a:spLocks noGrp="1"/>
          </p:cNvSpPr>
          <p:nvPr>
            <p:ph type="sldNum" sz="quarter" idx="10"/>
          </p:nvPr>
        </p:nvSpPr>
        <p:spPr/>
        <p:txBody>
          <a:bodyPr/>
          <a:lstStyle/>
          <a:p>
            <a:fld id="{BE8A1BD9-1485-432A-A1B9-E1F7C6F58217}" type="slidenum">
              <a:rPr lang="nl-NL" smtClean="0"/>
              <a:t>8</a:t>
            </a:fld>
            <a:endParaRPr lang="nl-NL"/>
          </a:p>
        </p:txBody>
      </p:sp>
    </p:spTree>
    <p:extLst>
      <p:ext uri="{BB962C8B-B14F-4D97-AF65-F5344CB8AC3E}">
        <p14:creationId xmlns:p14="http://schemas.microsoft.com/office/powerpoint/2010/main" val="212045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b="1" u="sng" dirty="0"/>
              <a:t>Hoe ziet het onderzoeksproject eruit? </a:t>
            </a:r>
          </a:p>
          <a:p>
            <a:endParaRPr lang="nl-NL" dirty="0"/>
          </a:p>
          <a:p>
            <a:r>
              <a:rPr lang="nl-NL" dirty="0"/>
              <a:t>Totale project bestaat uit vier werkpakketten waarin</a:t>
            </a:r>
          </a:p>
          <a:p>
            <a:r>
              <a:rPr lang="nl-NL" dirty="0"/>
              <a:t>Uitleg inhoud werkpakketten fase 1 + 2</a:t>
            </a:r>
          </a:p>
          <a:p>
            <a:br>
              <a:rPr lang="nl-NL" dirty="0"/>
            </a:br>
            <a:r>
              <a:rPr lang="nl-NL" dirty="0"/>
              <a:t>arbeids- en organisatieadviseurs,</a:t>
            </a:r>
            <a:r>
              <a:rPr lang="nl-NL" baseline="0" dirty="0"/>
              <a:t> arbeidshygiënisten en praktijkondersteuners van de BA</a:t>
            </a:r>
            <a:endParaRPr lang="nl-NL" dirty="0"/>
          </a:p>
          <a:p>
            <a:r>
              <a:rPr lang="nl-NL" sz="1200" b="1" i="0" kern="1200" dirty="0">
                <a:solidFill>
                  <a:schemeClr val="tx1"/>
                </a:solidFill>
                <a:effectLst/>
                <a:latin typeface="+mn-lt"/>
                <a:ea typeface="+mn-ea"/>
                <a:cs typeface="+mn-cs"/>
              </a:rPr>
              <a:t>Design Thinking</a:t>
            </a:r>
            <a:r>
              <a:rPr lang="nl-NL" sz="1200" b="0" i="0" kern="1200" dirty="0">
                <a:solidFill>
                  <a:schemeClr val="tx1"/>
                </a:solidFill>
                <a:effectLst/>
                <a:latin typeface="+mn-lt"/>
                <a:ea typeface="+mn-ea"/>
                <a:cs typeface="+mn-cs"/>
              </a:rPr>
              <a:t> is een steeds belangrijker instrument voor verandering en innovatie. Steeds vaker worden we geconfronteerd met vraagstukken die een open, dynamisch, genetwerkt en complex karakter hebben. Zowel in de </a:t>
            </a:r>
            <a:r>
              <a:rPr lang="nl-NL" sz="1200" b="0" i="0" kern="1200" dirty="0" err="1">
                <a:solidFill>
                  <a:schemeClr val="tx1"/>
                </a:solidFill>
                <a:effectLst/>
                <a:latin typeface="+mn-lt"/>
                <a:ea typeface="+mn-ea"/>
                <a:cs typeface="+mn-cs"/>
              </a:rPr>
              <a:t>profit</a:t>
            </a:r>
            <a:r>
              <a:rPr lang="nl-NL" sz="1200" b="0" i="0" kern="1200" dirty="0">
                <a:solidFill>
                  <a:schemeClr val="tx1"/>
                </a:solidFill>
                <a:effectLst/>
                <a:latin typeface="+mn-lt"/>
                <a:ea typeface="+mn-ea"/>
                <a:cs typeface="+mn-cs"/>
              </a:rPr>
              <a:t> als non-profitsector. Manier om</a:t>
            </a:r>
            <a:r>
              <a:rPr lang="nl-NL" sz="1200" b="0" i="0" kern="1200" baseline="0" dirty="0">
                <a:solidFill>
                  <a:schemeClr val="tx1"/>
                </a:solidFill>
                <a:effectLst/>
                <a:latin typeface="+mn-lt"/>
                <a:ea typeface="+mn-ea"/>
                <a:cs typeface="+mn-cs"/>
              </a:rPr>
              <a:t> complexe problemen op te lossen.</a:t>
            </a:r>
            <a:br>
              <a:rPr lang="nl-NL" sz="1200" b="0" i="0" kern="1200" baseline="0" dirty="0">
                <a:solidFill>
                  <a:schemeClr val="tx1"/>
                </a:solidFill>
                <a:effectLst/>
                <a:latin typeface="+mn-lt"/>
                <a:ea typeface="+mn-ea"/>
                <a:cs typeface="+mn-cs"/>
              </a:rPr>
            </a:br>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Haalbaarheidsstudie:</a:t>
            </a:r>
            <a:r>
              <a:rPr lang="nl-NL" sz="1200" b="0" i="0" kern="1200" baseline="0" dirty="0">
                <a:solidFill>
                  <a:schemeClr val="tx1"/>
                </a:solidFill>
                <a:effectLst/>
                <a:latin typeface="+mn-lt"/>
                <a:ea typeface="+mn-ea"/>
                <a:cs typeface="+mn-cs"/>
              </a:rPr>
              <a:t> doel om bruikbaarheid, begrijpelijkheid, toepasbaarheid, en tevredenheid van instrument en leidraad met échte casus te onderzoeken en tevens verbeterpunten op te halen.</a:t>
            </a:r>
            <a:endParaRPr lang="nl-NL" sz="1200" b="0" i="0" kern="1200" dirty="0">
              <a:solidFill>
                <a:schemeClr val="tx1"/>
              </a:solidFill>
              <a:effectLst/>
              <a:latin typeface="+mn-lt"/>
              <a:ea typeface="+mn-ea"/>
              <a:cs typeface="+mn-cs"/>
            </a:endParaRPr>
          </a:p>
          <a:p>
            <a:endParaRPr lang="nl-NL" dirty="0"/>
          </a:p>
          <a:p>
            <a:r>
              <a:rPr lang="nl-NL" dirty="0"/>
              <a:t>Digitalisering: digitaal instrument, inbedding in ICT-systemen,</a:t>
            </a:r>
            <a:r>
              <a:rPr lang="nl-NL" baseline="0" dirty="0"/>
              <a:t> </a:t>
            </a:r>
            <a:r>
              <a:rPr lang="nl-NL" baseline="0" dirty="0" err="1"/>
              <a:t>evt</a:t>
            </a:r>
            <a:r>
              <a:rPr lang="nl-NL" baseline="0" dirty="0"/>
              <a:t> database. Relevante factoren: kosten, belangen, juridische consequenties, </a:t>
            </a:r>
            <a:r>
              <a:rPr lang="nl-NL" baseline="0" dirty="0" err="1"/>
              <a:t>privacy-aspecten</a:t>
            </a:r>
            <a:r>
              <a:rPr lang="nl-NL" baseline="0" dirty="0"/>
              <a:t>. Uiteindelijk ontwikkel en testplan, </a:t>
            </a:r>
            <a:r>
              <a:rPr lang="nl-NL" baseline="0" dirty="0" err="1"/>
              <a:t>co-financiering</a:t>
            </a:r>
            <a:r>
              <a:rPr lang="nl-NL" baseline="0" dirty="0"/>
              <a:t>.</a:t>
            </a:r>
          </a:p>
          <a:p>
            <a:endParaRPr lang="nl-NL" baseline="0" dirty="0"/>
          </a:p>
          <a:p>
            <a:r>
              <a:rPr lang="nl-NL" baseline="0" dirty="0"/>
              <a:t>Validering: aan de hand van gouden standaard casuïstiek wordt gekeken hoe valide, eenduidig </a:t>
            </a:r>
            <a:r>
              <a:rPr lang="nl-NL" baseline="0" dirty="0" err="1"/>
              <a:t>interpreteerbaar</a:t>
            </a:r>
            <a:r>
              <a:rPr lang="nl-NL" baseline="0" dirty="0"/>
              <a:t> en transparant de weergegeven arbeidsbelastbaarheid en re-integratie mogelijkheden binnen en tussen de drie beroepsgroepen zijn</a:t>
            </a:r>
            <a:br>
              <a:rPr lang="nl-NL" baseline="0" dirty="0"/>
            </a:br>
            <a:br>
              <a:rPr lang="nl-NL" baseline="0" dirty="0"/>
            </a:br>
            <a:r>
              <a:rPr lang="nl-NL" baseline="0" dirty="0"/>
              <a:t>Evalueren: monitoring op 1) mening beroepsgroepen over samenwerking en factoren die bepalen of professionals daadwerkelijk tot samenwerking komen (input), 2) feitelijke samenwerkingsgedrag (proces), 3) mate van eenduidigheid, transparantie en interpreteerbaarheid van de overdracht BA naar AD UWV en VA (output), 4) tevredenheid zieke werknemers, werkgevers en UWV over verleende zorg en (indien </a:t>
            </a:r>
            <a:r>
              <a:rPr lang="nl-NL" baseline="0" dirty="0" err="1"/>
              <a:t>mgl</a:t>
            </a:r>
            <a:r>
              <a:rPr lang="nl-NL" baseline="0" dirty="0"/>
              <a:t>) mate van daadwerkelijke RE-INTEGRATIE (</a:t>
            </a:r>
            <a:r>
              <a:rPr lang="nl-NL" baseline="0" dirty="0" err="1"/>
              <a:t>outcome</a:t>
            </a:r>
            <a:r>
              <a:rPr lang="nl-NL" baseline="0" dirty="0"/>
              <a:t>)</a:t>
            </a:r>
            <a:br>
              <a:rPr lang="nl-NL" baseline="0" dirty="0"/>
            </a:br>
            <a:r>
              <a:rPr lang="nl-NL" baseline="0" dirty="0"/>
              <a:t>Nulmeting omtrent op 1) en 2) middels vragenlijst beroepsgroepen, dossieronderzoek en interviews voor 3), vragenlijst voor 4).</a:t>
            </a:r>
            <a:br>
              <a:rPr lang="nl-NL" baseline="0" dirty="0"/>
            </a:br>
            <a:r>
              <a:rPr lang="nl-NL" baseline="0" dirty="0"/>
              <a:t>Jaar 2: </a:t>
            </a:r>
            <a:r>
              <a:rPr lang="nl-NL" baseline="0" dirty="0" err="1"/>
              <a:t>efficacy</a:t>
            </a:r>
            <a:r>
              <a:rPr lang="nl-NL" baseline="0" dirty="0"/>
              <a:t> van instrument en leidraad in ‘ideale setting’ met ca 30 </a:t>
            </a:r>
            <a:r>
              <a:rPr lang="nl-NL" baseline="0" dirty="0" err="1"/>
              <a:t>BA’s</a:t>
            </a:r>
            <a:r>
              <a:rPr lang="nl-NL" baseline="0" dirty="0"/>
              <a:t>, procesevaluatie op professional niveau.</a:t>
            </a:r>
            <a:br>
              <a:rPr lang="nl-NL" baseline="0" dirty="0"/>
            </a:br>
            <a:r>
              <a:rPr lang="nl-NL" baseline="0" dirty="0"/>
              <a:t>jaar 3-4: effect en procesevaluatie in werkelijke setting binnen AWP </a:t>
            </a:r>
            <a:r>
              <a:rPr lang="nl-NL" baseline="0" dirty="0" err="1"/>
              <a:t>ArboUnie</a:t>
            </a:r>
            <a:r>
              <a:rPr lang="nl-NL" baseline="0" dirty="0"/>
              <a:t>/UMCG, aanbieden van training aan alle bedrijfsartsen </a:t>
            </a:r>
            <a:r>
              <a:rPr lang="nl-NL" baseline="0" dirty="0" err="1"/>
              <a:t>ArboUnie</a:t>
            </a:r>
            <a:r>
              <a:rPr lang="nl-NL" baseline="0" dirty="0"/>
              <a:t> i.s.m. 1C, uitkomstmaat: verandering in samenwerkingsgedrag, sec: verandering in eenduidigheid overdracht UWV, tevredenheid werknemer, werkgever, VA en AD over eenduidigheid belastbaarheidsweergave. + procesevaluatie op professionalniveau en in welke subgroepen van verzuimende werknemers het lukt om de leidraad/instrument toe te passen.</a:t>
            </a:r>
            <a:endParaRPr lang="nl-NL" dirty="0"/>
          </a:p>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BE8A1BD9-1485-432A-A1B9-E1F7C6F58217}" type="slidenum">
              <a:rPr lang="nl-NL" smtClean="0"/>
              <a:t>9</a:t>
            </a:fld>
            <a:endParaRPr lang="nl-NL"/>
          </a:p>
        </p:txBody>
      </p:sp>
    </p:spTree>
    <p:extLst>
      <p:ext uri="{BB962C8B-B14F-4D97-AF65-F5344CB8AC3E}">
        <p14:creationId xmlns:p14="http://schemas.microsoft.com/office/powerpoint/2010/main" val="352031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7" name="Afbeelding 2">
            <a:extLst>
              <a:ext uri="{FF2B5EF4-FFF2-40B4-BE49-F238E27FC236}">
                <a16:creationId xmlns:a16="http://schemas.microsoft.com/office/drawing/2014/main" id="{53E0A2FF-C6A9-4782-95AC-C5656966EB0C}"/>
              </a:ext>
            </a:extLst>
          </p:cNvPr>
          <p:cNvPicPr>
            <a:picLocks noChangeAspect="1"/>
          </p:cNvPicPr>
          <p:nvPr userDrawn="1"/>
        </p:nvPicPr>
        <p:blipFill>
          <a:blip r:embed="rId2"/>
          <a:stretch>
            <a:fillRect/>
          </a:stretch>
        </p:blipFill>
        <p:spPr>
          <a:xfrm>
            <a:off x="8184455" y="2107776"/>
            <a:ext cx="11271114" cy="7162248"/>
          </a:xfrm>
          <a:prstGeom prst="rect">
            <a:avLst/>
          </a:prstGeom>
        </p:spPr>
      </p:pic>
      <p:sp>
        <p:nvSpPr>
          <p:cNvPr id="27" name="Tijdelijke aanduiding voor tekst 26">
            <a:extLst>
              <a:ext uri="{FF2B5EF4-FFF2-40B4-BE49-F238E27FC236}">
                <a16:creationId xmlns:a16="http://schemas.microsoft.com/office/drawing/2014/main" id="{7AD8D30E-2AA9-47F3-90D8-82AAE93B8929}"/>
              </a:ext>
              <a:ext uri="{C183D7F6-B498-43B3-948B-1728B52AA6E4}">
                <adec:decorative xmlns:adec="http://schemas.microsoft.com/office/drawing/2017/decorative" val="0"/>
              </a:ext>
            </a:extLst>
          </p:cNvPr>
          <p:cNvSpPr>
            <a:spLocks noGrp="1"/>
          </p:cNvSpPr>
          <p:nvPr>
            <p:ph type="body" sz="quarter" idx="10" hasCustomPrompt="1"/>
          </p:nvPr>
        </p:nvSpPr>
        <p:spPr>
          <a:xfrm>
            <a:off x="1778000" y="9528175"/>
            <a:ext cx="20828000" cy="1609725"/>
          </a:xfrm>
        </p:spPr>
        <p:txBody>
          <a:bodyPr anchor="ctr">
            <a:normAutofit/>
          </a:bodyPr>
          <a:lstStyle>
            <a:lvl1pPr marL="0" indent="0">
              <a:buNone/>
              <a:defRPr sz="6900">
                <a:latin typeface="Avenir Next Condensed"/>
              </a:defRPr>
            </a:lvl1pPr>
          </a:lstStyle>
          <a:p>
            <a:pPr lvl="0"/>
            <a:r>
              <a:rPr lang="nl-NL" sz="6900" dirty="0">
                <a:latin typeface="Avenir Next Condensed"/>
              </a:rPr>
              <a:t>VOORBEELD VAN EEN ONDERTITEL</a:t>
            </a:r>
            <a:endParaRPr lang="en-GB" dirty="0"/>
          </a:p>
        </p:txBody>
      </p:sp>
      <p:sp>
        <p:nvSpPr>
          <p:cNvPr id="3" name="Tijdelijke aanduiding voor tekst 2">
            <a:extLst>
              <a:ext uri="{FF2B5EF4-FFF2-40B4-BE49-F238E27FC236}">
                <a16:creationId xmlns:a16="http://schemas.microsoft.com/office/drawing/2014/main" id="{06780FE8-8C68-47EE-B9EE-55E3A0D91C77}"/>
              </a:ext>
            </a:extLst>
          </p:cNvPr>
          <p:cNvSpPr>
            <a:spLocks noGrp="1"/>
          </p:cNvSpPr>
          <p:nvPr>
            <p:ph type="body" sz="quarter" idx="11" hasCustomPrompt="1"/>
          </p:nvPr>
        </p:nvSpPr>
        <p:spPr>
          <a:xfrm>
            <a:off x="1800041" y="2424085"/>
            <a:ext cx="20805775" cy="1031358"/>
          </a:xfrm>
        </p:spPr>
        <p:txBody>
          <a:bodyPr anchor="b"/>
          <a:lstStyle>
            <a:lvl1pPr marL="0" indent="0" algn="l" defTabSz="914400" rtl="0" eaLnBrk="1" latinLnBrk="0" hangingPunct="1">
              <a:buNone/>
              <a:defRPr lang="nl-NL" sz="5200" b="0" kern="1200" dirty="0" smtClean="0">
                <a:solidFill>
                  <a:srgbClr val="E50856"/>
                </a:solidFill>
                <a:latin typeface="Avenir Next Condensed"/>
                <a:ea typeface="Avenir Next Condensed"/>
                <a:cs typeface="Arial" panose="020B0604020202020204" pitchFamily="34" charset="0"/>
                <a:sym typeface="Avenir Next Condensed Demi Bold"/>
              </a:defRPr>
            </a:lvl1pPr>
          </a:lstStyle>
          <a:p>
            <a:pPr lvl="0"/>
            <a:r>
              <a:rPr lang="nl-NL" dirty="0"/>
              <a:t>NAAM OPLEIDING/FACULTEIT</a:t>
            </a:r>
          </a:p>
        </p:txBody>
      </p:sp>
      <p:sp>
        <p:nvSpPr>
          <p:cNvPr id="4" name="Text Placeholder 3">
            <a:extLst>
              <a:ext uri="{FF2B5EF4-FFF2-40B4-BE49-F238E27FC236}">
                <a16:creationId xmlns:a16="http://schemas.microsoft.com/office/drawing/2014/main" id="{F9147C81-E32F-47C0-A314-1179C95A089A}"/>
              </a:ext>
            </a:extLst>
          </p:cNvPr>
          <p:cNvSpPr>
            <a:spLocks noGrp="1"/>
          </p:cNvSpPr>
          <p:nvPr>
            <p:ph type="body" sz="quarter" idx="12" hasCustomPrompt="1"/>
          </p:nvPr>
        </p:nvSpPr>
        <p:spPr>
          <a:xfrm>
            <a:off x="1800225" y="3894138"/>
            <a:ext cx="20828000" cy="5199062"/>
          </a:xfrm>
        </p:spPr>
        <p:txBody>
          <a:bodyPr>
            <a:normAutofit/>
          </a:bodyPr>
          <a:lstStyle>
            <a:lvl1pPr marL="131400" indent="0">
              <a:buNone/>
              <a:defRPr sz="13900" b="1">
                <a:latin typeface="Avenir Next Condensed"/>
              </a:defRPr>
            </a:lvl1pPr>
          </a:lstStyle>
          <a:p>
            <a:pPr lvl="0"/>
            <a:r>
              <a:rPr lang="nl-NL" sz="13900" b="1" dirty="0">
                <a:latin typeface="Avenir Next Condensed"/>
              </a:rPr>
              <a:t>VOORBEELD VAN</a:t>
            </a:r>
            <a:br>
              <a:rPr lang="nl-NL" sz="13900" b="1" dirty="0">
                <a:latin typeface="Avenir Next Condensed"/>
              </a:rPr>
            </a:br>
            <a:r>
              <a:rPr lang="nl-NL" sz="13900" b="1" dirty="0">
                <a:latin typeface="Avenir Next Condensed"/>
              </a:rPr>
              <a:t>EEN TITEL_</a:t>
            </a:r>
          </a:p>
        </p:txBody>
      </p:sp>
    </p:spTree>
    <p:extLst>
      <p:ext uri="{BB962C8B-B14F-4D97-AF65-F5344CB8AC3E}">
        <p14:creationId xmlns:p14="http://schemas.microsoft.com/office/powerpoint/2010/main" val="53914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 column - resear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41DAF-11CD-4D6E-A9E2-F440749B1112}"/>
              </a:ext>
            </a:extLst>
          </p:cNvPr>
          <p:cNvSpPr>
            <a:spLocks noGrp="1"/>
          </p:cNvSpPr>
          <p:nvPr>
            <p:ph type="title" hasCustomPrompt="1"/>
          </p:nvPr>
        </p:nvSpPr>
        <p:spPr>
          <a:xfrm>
            <a:off x="1346200" y="2200185"/>
            <a:ext cx="21532088" cy="2651126"/>
          </a:xfrm>
        </p:spPr>
        <p:txBody>
          <a:bodyPr>
            <a:noAutofit/>
          </a:bodyPr>
          <a:lstStyle>
            <a:lvl1pPr>
              <a:defRPr>
                <a:solidFill>
                  <a:srgbClr val="009CB4"/>
                </a:solidFill>
              </a:defRPr>
            </a:lvl1pPr>
          </a:lstStyle>
          <a:p>
            <a:r>
              <a:rPr lang="nl-NL" dirty="0"/>
              <a:t>Enter </a:t>
            </a:r>
            <a:r>
              <a:rPr lang="nl-NL" dirty="0" err="1"/>
              <a:t>title</a:t>
            </a:r>
            <a:r>
              <a:rPr lang="nl-NL" dirty="0"/>
              <a:t> here</a:t>
            </a:r>
          </a:p>
        </p:txBody>
      </p:sp>
      <p:sp>
        <p:nvSpPr>
          <p:cNvPr id="4" name="Tijdelijke aanduiding voor inhoud 3">
            <a:extLst>
              <a:ext uri="{FF2B5EF4-FFF2-40B4-BE49-F238E27FC236}">
                <a16:creationId xmlns:a16="http://schemas.microsoft.com/office/drawing/2014/main" id="{3C723EE4-8616-4984-A1F0-0582DFEC5738}"/>
              </a:ext>
            </a:extLst>
          </p:cNvPr>
          <p:cNvSpPr>
            <a:spLocks noGrp="1"/>
          </p:cNvSpPr>
          <p:nvPr>
            <p:ph sz="half" idx="2" hasCustomPrompt="1"/>
          </p:nvPr>
        </p:nvSpPr>
        <p:spPr>
          <a:xfrm>
            <a:off x="1389888" y="4851310"/>
            <a:ext cx="21488400" cy="7502616"/>
          </a:xfrm>
          <a:prstGeom prst="rect">
            <a:avLst/>
          </a:prstGeom>
        </p:spPr>
        <p:txBody>
          <a:bodyPr/>
          <a:lstStyle>
            <a:lvl1pPr>
              <a:lnSpc>
                <a:spcPct val="125000"/>
              </a:lnSpc>
              <a:spcBef>
                <a:spcPts val="0"/>
              </a:spcBef>
              <a:defRPr sz="4600"/>
            </a:lvl1pPr>
            <a:lvl2pPr>
              <a:defRPr sz="4600"/>
            </a:lvl2pPr>
            <a:lvl3pPr>
              <a:defRPr sz="4600"/>
            </a:lvl3pPr>
            <a:lvl4pPr>
              <a:defRPr sz="4600"/>
            </a:lvl4pPr>
            <a:lvl5pPr>
              <a:defRPr sz="4600"/>
            </a:lvl5pPr>
          </a:lstStyle>
          <a:p>
            <a:pPr lvl="0"/>
            <a:r>
              <a:rPr lang="nl-NL" dirty="0"/>
              <a:t>Enter </a:t>
            </a:r>
            <a:r>
              <a:rPr lang="nl-NL" dirty="0" err="1"/>
              <a:t>bullet</a:t>
            </a:r>
            <a:r>
              <a:rPr lang="nl-NL" dirty="0"/>
              <a:t> </a:t>
            </a:r>
            <a:r>
              <a:rPr lang="nl-NL" dirty="0" err="1"/>
              <a:t>text</a:t>
            </a:r>
            <a:r>
              <a:rPr lang="nl-NL" dirty="0"/>
              <a:t> here</a:t>
            </a:r>
          </a:p>
        </p:txBody>
      </p:sp>
      <p:sp>
        <p:nvSpPr>
          <p:cNvPr id="6" name="Tijdelijke aanduiding voor voettekst 5">
            <a:extLst>
              <a:ext uri="{FF2B5EF4-FFF2-40B4-BE49-F238E27FC236}">
                <a16:creationId xmlns:a16="http://schemas.microsoft.com/office/drawing/2014/main" id="{F493DA45-1050-4E5B-B003-C91658D346E8}"/>
              </a:ext>
            </a:extLst>
          </p:cNvPr>
          <p:cNvSpPr>
            <a:spLocks noGrp="1"/>
          </p:cNvSpPr>
          <p:nvPr>
            <p:ph type="ftr" sz="quarter" idx="11"/>
          </p:nvPr>
        </p:nvSpPr>
        <p:spPr/>
        <p:txBody>
          <a:bodyPr/>
          <a:lstStyle/>
          <a:p>
            <a:r>
              <a:rPr lang="en-US"/>
              <a:t>Do highly active workers die prematurely of CVD?</a:t>
            </a:r>
            <a:endParaRPr lang="nl-NL"/>
          </a:p>
        </p:txBody>
      </p:sp>
    </p:spTree>
    <p:extLst>
      <p:ext uri="{BB962C8B-B14F-4D97-AF65-F5344CB8AC3E}">
        <p14:creationId xmlns:p14="http://schemas.microsoft.com/office/powerpoint/2010/main" val="144904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baseline="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24" name="Tijdelijke aanduiding voor tekst 23">
            <a:extLst>
              <a:ext uri="{FF2B5EF4-FFF2-40B4-BE49-F238E27FC236}">
                <a16:creationId xmlns:a16="http://schemas.microsoft.com/office/drawing/2014/main" id="{1BB83FB7-4001-4182-B381-73600F02BCC2}"/>
              </a:ext>
            </a:extLst>
          </p:cNvPr>
          <p:cNvSpPr>
            <a:spLocks noGrp="1"/>
          </p:cNvSpPr>
          <p:nvPr>
            <p:ph type="body" sz="quarter" idx="12" hasCustomPrompt="1"/>
          </p:nvPr>
        </p:nvSpPr>
        <p:spPr>
          <a:xfrm>
            <a:off x="1688592" y="3069577"/>
            <a:ext cx="21031200" cy="9296400"/>
          </a:xfrm>
        </p:spPr>
        <p:txBody>
          <a:bodyPr>
            <a:normAutofit/>
          </a:bodyPr>
          <a:lstStyle>
            <a:lvl1pPr marL="0" indent="0">
              <a:buNone/>
              <a:defRPr sz="3800" b="0">
                <a:latin typeface="Arial" panose="020B0604020202020204" pitchFamily="34" charset="0"/>
                <a:cs typeface="Arial" panose="020B0604020202020204" pitchFamily="34" charset="0"/>
              </a:defRPr>
            </a:lvl1pPr>
          </a:lstStyle>
          <a:p>
            <a:pPr lvl="0"/>
            <a:r>
              <a:rPr lang="nl-NL" sz="3800" dirty="0"/>
              <a:t>Voorbeeldtekst</a:t>
            </a:r>
            <a:endParaRPr lang="en-GB" dirty="0"/>
          </a:p>
        </p:txBody>
      </p:sp>
    </p:spTree>
    <p:extLst>
      <p:ext uri="{BB962C8B-B14F-4D97-AF65-F5344CB8AC3E}">
        <p14:creationId xmlns:p14="http://schemas.microsoft.com/office/powerpoint/2010/main" val="223582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halve tekst">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24" name="Tijdelijke aanduiding voor tekst 23">
            <a:extLst>
              <a:ext uri="{FF2B5EF4-FFF2-40B4-BE49-F238E27FC236}">
                <a16:creationId xmlns:a16="http://schemas.microsoft.com/office/drawing/2014/main" id="{1BB83FB7-4001-4182-B381-73600F02BCC2}"/>
              </a:ext>
            </a:extLst>
          </p:cNvPr>
          <p:cNvSpPr>
            <a:spLocks noGrp="1"/>
          </p:cNvSpPr>
          <p:nvPr>
            <p:ph type="body" sz="quarter" idx="12" hasCustomPrompt="1"/>
          </p:nvPr>
        </p:nvSpPr>
        <p:spPr>
          <a:xfrm>
            <a:off x="1688592" y="3069577"/>
            <a:ext cx="9537701" cy="9296400"/>
          </a:xfrm>
        </p:spPr>
        <p:txBody>
          <a:bodyPr>
            <a:normAutofit/>
          </a:bodyPr>
          <a:lstStyle>
            <a:lvl1pPr marL="0" indent="0">
              <a:buNone/>
              <a:defRPr sz="3800" b="0"/>
            </a:lvl1pPr>
          </a:lstStyle>
          <a:p>
            <a:pPr lvl="0"/>
            <a:r>
              <a:rPr lang="nl-NL" sz="3800" dirty="0"/>
              <a:t>Voorbeeldtekst</a:t>
            </a:r>
            <a:endParaRPr lang="en-GB" dirty="0"/>
          </a:p>
        </p:txBody>
      </p:sp>
    </p:spTree>
    <p:extLst>
      <p:ext uri="{BB962C8B-B14F-4D97-AF65-F5344CB8AC3E}">
        <p14:creationId xmlns:p14="http://schemas.microsoft.com/office/powerpoint/2010/main" val="27464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Afbeelding">
    <p:spTree>
      <p:nvGrpSpPr>
        <p:cNvPr id="1" name=""/>
        <p:cNvGrpSpPr/>
        <p:nvPr/>
      </p:nvGrpSpPr>
      <p:grpSpPr>
        <a:xfrm>
          <a:off x="0" y="0"/>
          <a:ext cx="0" cy="0"/>
          <a:chOff x="0" y="0"/>
          <a:chExt cx="0" cy="0"/>
        </a:xfrm>
      </p:grpSpPr>
      <p:sp>
        <p:nvSpPr>
          <p:cNvPr id="16" name="Tijdelijke aanduiding voor afbeelding 15">
            <a:extLst>
              <a:ext uri="{FF2B5EF4-FFF2-40B4-BE49-F238E27FC236}">
                <a16:creationId xmlns:a16="http://schemas.microsoft.com/office/drawing/2014/main" id="{4D6A13EF-0E0A-48A4-A5A6-2E8A94B7B2FB}"/>
              </a:ext>
            </a:extLst>
          </p:cNvPr>
          <p:cNvSpPr>
            <a:spLocks noGrp="1"/>
          </p:cNvSpPr>
          <p:nvPr>
            <p:ph type="pic" sz="quarter" idx="10"/>
          </p:nvPr>
        </p:nvSpPr>
        <p:spPr>
          <a:xfrm>
            <a:off x="13169900" y="3064497"/>
            <a:ext cx="9525000" cy="9223248"/>
          </a:xfrm>
        </p:spPr>
        <p:txBody>
          <a:bodyPr>
            <a:normAutofit/>
          </a:bodyPr>
          <a:lstStyle>
            <a:lvl1pPr>
              <a:defRPr sz="3200">
                <a:latin typeface="Avenir Next Condensed"/>
              </a:defRPr>
            </a:lvl1pPr>
          </a:lstStyle>
          <a:p>
            <a:r>
              <a:rPr lang="nl-NL" sz="3800"/>
              <a:t>Klik op het pictogram als u een afbeelding wilt toevoegen</a:t>
            </a:r>
            <a:endParaRPr lang="en-GB" dirty="0"/>
          </a:p>
        </p:txBody>
      </p:sp>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8" name="Tijdelijke aanduiding voor tekst 23">
            <a:extLst>
              <a:ext uri="{FF2B5EF4-FFF2-40B4-BE49-F238E27FC236}">
                <a16:creationId xmlns:a16="http://schemas.microsoft.com/office/drawing/2014/main" id="{451CF862-09E9-49D4-939E-3F19B62719AB}"/>
              </a:ext>
            </a:extLst>
          </p:cNvPr>
          <p:cNvSpPr>
            <a:spLocks noGrp="1"/>
          </p:cNvSpPr>
          <p:nvPr>
            <p:ph type="body" sz="quarter" idx="12" hasCustomPrompt="1"/>
          </p:nvPr>
        </p:nvSpPr>
        <p:spPr>
          <a:xfrm>
            <a:off x="1689100" y="3064497"/>
            <a:ext cx="9537701" cy="9296400"/>
          </a:xfrm>
        </p:spPr>
        <p:txBody>
          <a:bodyPr>
            <a:normAutofit/>
          </a:bodyPr>
          <a:lstStyle>
            <a:lvl1pPr marL="0" indent="0">
              <a:buNone/>
              <a:defRPr sz="3800" b="0"/>
            </a:lvl1pPr>
          </a:lstStyle>
          <a:p>
            <a:pPr lvl="0"/>
            <a:r>
              <a:rPr lang="nl-NL" sz="3800" dirty="0"/>
              <a:t>Voorbeeldtekst</a:t>
            </a:r>
            <a:endParaRPr lang="en-GB" dirty="0"/>
          </a:p>
        </p:txBody>
      </p:sp>
    </p:spTree>
    <p:extLst>
      <p:ext uri="{BB962C8B-B14F-4D97-AF65-F5344CB8AC3E}">
        <p14:creationId xmlns:p14="http://schemas.microsoft.com/office/powerpoint/2010/main" val="19884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20" name="Titel 19">
            <a:extLst>
              <a:ext uri="{FF2B5EF4-FFF2-40B4-BE49-F238E27FC236}">
                <a16:creationId xmlns:a16="http://schemas.microsoft.com/office/drawing/2014/main" id="{F50177EE-ACA9-4FC5-BEF9-9131A50F2DBE}"/>
              </a:ext>
            </a:extLst>
          </p:cNvPr>
          <p:cNvSpPr>
            <a:spLocks noGrp="1"/>
          </p:cNvSpPr>
          <p:nvPr>
            <p:ph type="title" hasCustomPrompt="1"/>
          </p:nvPr>
        </p:nvSpPr>
        <p:spPr>
          <a:xfrm>
            <a:off x="1676400" y="730253"/>
            <a:ext cx="21031200" cy="2067811"/>
          </a:xfrm>
        </p:spPr>
        <p:txBody>
          <a:bodyPr anchor="b">
            <a:normAutofit/>
          </a:bodyPr>
          <a:lstStyle>
            <a:lvl1pPr>
              <a:defRPr sz="6900">
                <a:solidFill>
                  <a:srgbClr val="E50856"/>
                </a:solidFill>
                <a:latin typeface="Avenir Next Condensed"/>
                <a:cs typeface="Arial" panose="020B0604020202020204" pitchFamily="34" charset="0"/>
              </a:defRPr>
            </a:lvl1pPr>
          </a:lstStyle>
          <a:p>
            <a:r>
              <a:rPr lang="nl-NL" dirty="0"/>
              <a:t>VOORBEELD VAN EEN ONDERWERP</a:t>
            </a:r>
            <a:endParaRPr lang="en-GB" dirty="0"/>
          </a:p>
        </p:txBody>
      </p:sp>
      <p:sp>
        <p:nvSpPr>
          <p:cNvPr id="8" name="Tijdelijke aanduiding voor tekst 23">
            <a:extLst>
              <a:ext uri="{FF2B5EF4-FFF2-40B4-BE49-F238E27FC236}">
                <a16:creationId xmlns:a16="http://schemas.microsoft.com/office/drawing/2014/main" id="{451CF862-09E9-49D4-939E-3F19B62719AB}"/>
              </a:ext>
            </a:extLst>
          </p:cNvPr>
          <p:cNvSpPr>
            <a:spLocks noGrp="1"/>
          </p:cNvSpPr>
          <p:nvPr>
            <p:ph type="body" sz="quarter" idx="12" hasCustomPrompt="1"/>
          </p:nvPr>
        </p:nvSpPr>
        <p:spPr>
          <a:xfrm>
            <a:off x="1689100" y="4791456"/>
            <a:ext cx="9537701" cy="7569440"/>
          </a:xfrm>
        </p:spPr>
        <p:txBody>
          <a:bodyPr>
            <a:normAutofit/>
          </a:bodyPr>
          <a:lstStyle>
            <a:lvl1pPr marL="0" indent="0">
              <a:buNone/>
              <a:defRPr sz="3800" b="0"/>
            </a:lvl1pPr>
          </a:lstStyle>
          <a:p>
            <a:pPr lvl="0"/>
            <a:r>
              <a:rPr lang="nl-NL" sz="3800" dirty="0"/>
              <a:t>Voorbeeldtekst</a:t>
            </a:r>
            <a:endParaRPr lang="en-GB" dirty="0"/>
          </a:p>
        </p:txBody>
      </p:sp>
      <p:sp>
        <p:nvSpPr>
          <p:cNvPr id="5" name="Tijdelijke aanduiding voor tekst 23">
            <a:extLst>
              <a:ext uri="{FF2B5EF4-FFF2-40B4-BE49-F238E27FC236}">
                <a16:creationId xmlns:a16="http://schemas.microsoft.com/office/drawing/2014/main" id="{2EE7C876-6069-4C11-846E-FA376DBE581C}"/>
              </a:ext>
            </a:extLst>
          </p:cNvPr>
          <p:cNvSpPr>
            <a:spLocks noGrp="1"/>
          </p:cNvSpPr>
          <p:nvPr>
            <p:ph type="body" sz="quarter" idx="13" hasCustomPrompt="1"/>
          </p:nvPr>
        </p:nvSpPr>
        <p:spPr>
          <a:xfrm>
            <a:off x="13157199" y="4791456"/>
            <a:ext cx="9537701" cy="7569439"/>
          </a:xfrm>
        </p:spPr>
        <p:txBody>
          <a:bodyPr>
            <a:normAutofit/>
          </a:bodyPr>
          <a:lstStyle>
            <a:lvl1pPr marL="0" indent="0">
              <a:buNone/>
              <a:defRPr sz="3800" b="0"/>
            </a:lvl1pPr>
          </a:lstStyle>
          <a:p>
            <a:pPr lvl="0"/>
            <a:r>
              <a:rPr lang="nl-NL" sz="3800" dirty="0"/>
              <a:t>Voorbeeldtekst</a:t>
            </a:r>
            <a:endParaRPr lang="en-GB" dirty="0"/>
          </a:p>
        </p:txBody>
      </p:sp>
      <p:sp>
        <p:nvSpPr>
          <p:cNvPr id="3" name="Tijdelijke aanduiding voor tekst 2">
            <a:extLst>
              <a:ext uri="{FF2B5EF4-FFF2-40B4-BE49-F238E27FC236}">
                <a16:creationId xmlns:a16="http://schemas.microsoft.com/office/drawing/2014/main" id="{A988C64C-A8F8-41EF-A3B5-A2E44C985F5B}"/>
              </a:ext>
            </a:extLst>
          </p:cNvPr>
          <p:cNvSpPr>
            <a:spLocks noGrp="1"/>
          </p:cNvSpPr>
          <p:nvPr>
            <p:ph type="body" sz="quarter" idx="14" hasCustomPrompt="1"/>
          </p:nvPr>
        </p:nvSpPr>
        <p:spPr>
          <a:xfrm>
            <a:off x="1676400" y="3154678"/>
            <a:ext cx="9537700" cy="1289305"/>
          </a:xfrm>
        </p:spPr>
        <p:txBody>
          <a:bodyPr anchor="ctr">
            <a:normAutofit/>
          </a:bodyPr>
          <a:lstStyle>
            <a:lvl1pPr marL="0" indent="0">
              <a:buNone/>
              <a:defRPr sz="2800" b="1"/>
            </a:lvl1pPr>
          </a:lstStyle>
          <a:p>
            <a:pPr lvl="0"/>
            <a:r>
              <a:rPr lang="nl-NL" b="1" dirty="0"/>
              <a:t>Klik om een tekst toe te voegen</a:t>
            </a:r>
            <a:endParaRPr lang="en-GB" dirty="0"/>
          </a:p>
        </p:txBody>
      </p:sp>
      <p:sp>
        <p:nvSpPr>
          <p:cNvPr id="9" name="Tijdelijke aanduiding voor tekst 2">
            <a:extLst>
              <a:ext uri="{FF2B5EF4-FFF2-40B4-BE49-F238E27FC236}">
                <a16:creationId xmlns:a16="http://schemas.microsoft.com/office/drawing/2014/main" id="{02EDF56B-6E7F-4216-83EF-17E2E8350304}"/>
              </a:ext>
            </a:extLst>
          </p:cNvPr>
          <p:cNvSpPr>
            <a:spLocks noGrp="1"/>
          </p:cNvSpPr>
          <p:nvPr>
            <p:ph type="body" sz="quarter" idx="15" hasCustomPrompt="1"/>
          </p:nvPr>
        </p:nvSpPr>
        <p:spPr>
          <a:xfrm>
            <a:off x="13157199" y="3150107"/>
            <a:ext cx="9537700" cy="1289305"/>
          </a:xfrm>
        </p:spPr>
        <p:txBody>
          <a:bodyPr anchor="ctr">
            <a:normAutofit/>
          </a:bodyPr>
          <a:lstStyle>
            <a:lvl1pPr marL="0" indent="0">
              <a:buNone/>
              <a:defRPr sz="2800" b="1"/>
            </a:lvl1pPr>
          </a:lstStyle>
          <a:p>
            <a:pPr lvl="0"/>
            <a:r>
              <a:rPr lang="nl-NL" b="1" dirty="0"/>
              <a:t>Klik om een tekst toe te voegen</a:t>
            </a:r>
            <a:endParaRPr lang="en-GB" dirty="0"/>
          </a:p>
        </p:txBody>
      </p:sp>
    </p:spTree>
    <p:extLst>
      <p:ext uri="{BB962C8B-B14F-4D97-AF65-F5344CB8AC3E}">
        <p14:creationId xmlns:p14="http://schemas.microsoft.com/office/powerpoint/2010/main" val="394329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Zwarte Achtergrond)">
    <p:spTree>
      <p:nvGrpSpPr>
        <p:cNvPr id="1" name=""/>
        <p:cNvGrpSpPr/>
        <p:nvPr/>
      </p:nvGrpSpPr>
      <p:grpSpPr>
        <a:xfrm>
          <a:off x="0" y="0"/>
          <a:ext cx="0" cy="0"/>
          <a:chOff x="0" y="0"/>
          <a:chExt cx="0" cy="0"/>
        </a:xfrm>
      </p:grpSpPr>
      <p:sp>
        <p:nvSpPr>
          <p:cNvPr id="6" name="Rechthoek">
            <a:extLst>
              <a:ext uri="{FF2B5EF4-FFF2-40B4-BE49-F238E27FC236}">
                <a16:creationId xmlns:a16="http://schemas.microsoft.com/office/drawing/2014/main" id="{7879249E-A50C-45DE-96B7-F06C153223BF}"/>
              </a:ext>
            </a:extLst>
          </p:cNvPr>
          <p:cNvSpPr/>
          <p:nvPr userDrawn="1"/>
        </p:nvSpPr>
        <p:spPr>
          <a:xfrm>
            <a:off x="6756400" y="1088829"/>
            <a:ext cx="10871200" cy="11484171"/>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9" name="Afbeelding 2">
            <a:extLst>
              <a:ext uri="{FF2B5EF4-FFF2-40B4-BE49-F238E27FC236}">
                <a16:creationId xmlns:a16="http://schemas.microsoft.com/office/drawing/2014/main" id="{C90DC811-97A5-4EDB-A364-F004C34F4AD1}"/>
              </a:ext>
            </a:extLst>
          </p:cNvPr>
          <p:cNvPicPr>
            <a:picLocks noChangeAspect="1"/>
          </p:cNvPicPr>
          <p:nvPr userDrawn="1"/>
        </p:nvPicPr>
        <p:blipFill>
          <a:blip r:embed="rId2"/>
          <a:stretch>
            <a:fillRect/>
          </a:stretch>
        </p:blipFill>
        <p:spPr>
          <a:xfrm>
            <a:off x="7416848" y="760549"/>
            <a:ext cx="633047" cy="528755"/>
          </a:xfrm>
          <a:prstGeom prst="rect">
            <a:avLst/>
          </a:prstGeom>
        </p:spPr>
      </p:pic>
      <p:sp>
        <p:nvSpPr>
          <p:cNvPr id="11" name="Titel 10">
            <a:extLst>
              <a:ext uri="{FF2B5EF4-FFF2-40B4-BE49-F238E27FC236}">
                <a16:creationId xmlns:a16="http://schemas.microsoft.com/office/drawing/2014/main" id="{1FDDF9DF-A68B-4D5B-A047-4D2F41CAFA5A}"/>
              </a:ext>
            </a:extLst>
          </p:cNvPr>
          <p:cNvSpPr>
            <a:spLocks noGrp="1"/>
          </p:cNvSpPr>
          <p:nvPr>
            <p:ph type="title" hasCustomPrompt="1"/>
          </p:nvPr>
        </p:nvSpPr>
        <p:spPr>
          <a:xfrm>
            <a:off x="7416849" y="2708721"/>
            <a:ext cx="9550302" cy="8298557"/>
          </a:xfrm>
        </p:spPr>
        <p:txBody>
          <a:bodyPr anchor="t">
            <a:normAutofit/>
          </a:bodyPr>
          <a:lstStyle>
            <a:lvl1pPr>
              <a:lnSpc>
                <a:spcPct val="100000"/>
              </a:lnSpc>
              <a:defRPr sz="6900" b="1">
                <a:solidFill>
                  <a:schemeClr val="bg1"/>
                </a:solidFill>
              </a:defRPr>
            </a:lvl1pPr>
          </a:lstStyle>
          <a:p>
            <a:r>
              <a:rPr lang="nl-NL" sz="6900" b="1" dirty="0"/>
              <a:t>‘Quote’</a:t>
            </a:r>
            <a:endParaRPr lang="en-GB" dirty="0"/>
          </a:p>
        </p:txBody>
      </p:sp>
      <p:sp>
        <p:nvSpPr>
          <p:cNvPr id="13" name="Tijdelijke aanduiding voor tekst 12">
            <a:extLst>
              <a:ext uri="{FF2B5EF4-FFF2-40B4-BE49-F238E27FC236}">
                <a16:creationId xmlns:a16="http://schemas.microsoft.com/office/drawing/2014/main" id="{57D2A8AE-2D31-490B-9B2F-0BCA2DD1CDED}"/>
              </a:ext>
            </a:extLst>
          </p:cNvPr>
          <p:cNvSpPr>
            <a:spLocks noGrp="1"/>
          </p:cNvSpPr>
          <p:nvPr>
            <p:ph type="body" sz="quarter" idx="10" hasCustomPrompt="1"/>
          </p:nvPr>
        </p:nvSpPr>
        <p:spPr>
          <a:xfrm>
            <a:off x="7416848" y="11256365"/>
            <a:ext cx="9550301" cy="1142899"/>
          </a:xfrm>
        </p:spPr>
        <p:txBody>
          <a:bodyPr anchor="ctr">
            <a:normAutofit/>
          </a:bodyPr>
          <a:lstStyle>
            <a:lvl1pPr marL="0" indent="0">
              <a:buNone/>
              <a:defRPr sz="5200">
                <a:solidFill>
                  <a:schemeClr val="bg1"/>
                </a:solidFill>
              </a:defRPr>
            </a:lvl1pPr>
          </a:lstStyle>
          <a:p>
            <a:pPr lvl="0"/>
            <a:r>
              <a:rPr lang="nl-NL" dirty="0"/>
              <a:t>NAAM</a:t>
            </a:r>
            <a:endParaRPr lang="en-GB" dirty="0"/>
          </a:p>
        </p:txBody>
      </p:sp>
    </p:spTree>
    <p:extLst>
      <p:ext uri="{BB962C8B-B14F-4D97-AF65-F5344CB8AC3E}">
        <p14:creationId xmlns:p14="http://schemas.microsoft.com/office/powerpoint/2010/main" val="293137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219200" y="447679"/>
            <a:ext cx="21945600" cy="1482722"/>
          </a:xfrm>
          <a:prstGeom prst="rect">
            <a:avLst/>
          </a:prstGeom>
        </p:spPr>
        <p:txBody>
          <a:bodyPr>
            <a:normAutofit/>
          </a:bodyPr>
          <a:lstStyle>
            <a:lvl1pPr>
              <a:defRPr sz="6400"/>
            </a:lvl1pPr>
          </a:lstStyle>
          <a:p>
            <a:r>
              <a:rPr lang="nl-NL" dirty="0"/>
              <a:t>Standaard tekstpagina</a:t>
            </a:r>
          </a:p>
        </p:txBody>
      </p:sp>
      <p:sp>
        <p:nvSpPr>
          <p:cNvPr id="3" name="Tijdelijke aanduiding voor inhoud 2"/>
          <p:cNvSpPr>
            <a:spLocks noGrp="1"/>
          </p:cNvSpPr>
          <p:nvPr>
            <p:ph idx="1"/>
          </p:nvPr>
        </p:nvSpPr>
        <p:spPr>
          <a:xfrm>
            <a:off x="1219200" y="2463800"/>
            <a:ext cx="21945600" cy="9753600"/>
          </a:xfrm>
          <a:prstGeom prst="rect">
            <a:avLst/>
          </a:prstGeom>
        </p:spPr>
        <p:txBody>
          <a:bodyPr/>
          <a:lstStyle>
            <a:lvl1pPr>
              <a:buClr>
                <a:srgbClr val="B70618"/>
              </a:buClr>
              <a:defRPr sz="4000">
                <a:latin typeface="Arial"/>
                <a:cs typeface="Arial"/>
              </a:defRPr>
            </a:lvl1pPr>
            <a:lvl2pPr>
              <a:defRPr sz="4000">
                <a:latin typeface="Arial"/>
                <a:cs typeface="Arial"/>
              </a:defRPr>
            </a:lvl2pPr>
            <a:lvl3pPr>
              <a:defRPr sz="4000">
                <a:latin typeface="Arial"/>
                <a:cs typeface="Arial"/>
              </a:defRPr>
            </a:lvl3pPr>
            <a:lvl4pPr>
              <a:defRPr sz="4000">
                <a:latin typeface="Arial"/>
                <a:cs typeface="Arial"/>
              </a:defRPr>
            </a:lvl4pPr>
            <a:lvl5pPr>
              <a:defRPr sz="4000">
                <a:latin typeface="Arial"/>
                <a:cs typeface="Arial"/>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4"/>
          <p:cNvSpPr>
            <a:spLocks noGrp="1"/>
          </p:cNvSpPr>
          <p:nvPr>
            <p:ph type="ftr" sz="quarter" idx="3"/>
          </p:nvPr>
        </p:nvSpPr>
        <p:spPr>
          <a:xfrm>
            <a:off x="1151467" y="12992101"/>
            <a:ext cx="7721600" cy="730250"/>
          </a:xfrm>
          <a:prstGeom prst="rect">
            <a:avLst/>
          </a:prstGeom>
        </p:spPr>
        <p:txBody>
          <a:bodyPr vert="horz" lIns="91440" tIns="45720" rIns="91440" bIns="45720" rtlCol="0" anchor="ctr"/>
          <a:lstStyle>
            <a:lvl1pPr algn="l">
              <a:defRPr sz="2000">
                <a:solidFill>
                  <a:schemeClr val="bg1"/>
                </a:solidFill>
                <a:latin typeface="Arial"/>
                <a:cs typeface="Arial"/>
              </a:defRPr>
            </a:lvl1pPr>
          </a:lstStyle>
          <a:p>
            <a:fld id="{9FC4D7DB-9743-BC46-9843-0860ECA51174}" type="slidenum">
              <a:rPr lang="nl-NL" smtClean="0"/>
              <a:pPr/>
              <a:t>‹nr.›</a:t>
            </a:fld>
            <a:r>
              <a:rPr lang="nl-NL" dirty="0"/>
              <a:t> Voettekst van presentatie</a:t>
            </a:r>
          </a:p>
        </p:txBody>
      </p:sp>
    </p:spTree>
    <p:extLst>
      <p:ext uri="{BB962C8B-B14F-4D97-AF65-F5344CB8AC3E}">
        <p14:creationId xmlns:p14="http://schemas.microsoft.com/office/powerpoint/2010/main" val="69889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Een kolom - algeme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41DAF-11CD-4D6E-A9E2-F440749B1112}"/>
              </a:ext>
            </a:extLst>
          </p:cNvPr>
          <p:cNvSpPr>
            <a:spLocks noGrp="1"/>
          </p:cNvSpPr>
          <p:nvPr>
            <p:ph type="title" hasCustomPrompt="1"/>
          </p:nvPr>
        </p:nvSpPr>
        <p:spPr>
          <a:xfrm>
            <a:off x="1346200" y="2200185"/>
            <a:ext cx="21532088" cy="2651126"/>
          </a:xfrm>
        </p:spPr>
        <p:txBody>
          <a:bodyPr>
            <a:noAutofit/>
          </a:bodyPr>
          <a:lstStyle>
            <a:lvl1pPr>
              <a:defRPr>
                <a:solidFill>
                  <a:srgbClr val="003741"/>
                </a:solidFill>
              </a:defRPr>
            </a:lvl1pPr>
          </a:lstStyle>
          <a:p>
            <a:r>
              <a:rPr lang="nl-NL" dirty="0"/>
              <a:t>Hier de titel</a:t>
            </a:r>
          </a:p>
        </p:txBody>
      </p:sp>
      <p:sp>
        <p:nvSpPr>
          <p:cNvPr id="4" name="Tijdelijke aanduiding voor inhoud 3">
            <a:extLst>
              <a:ext uri="{FF2B5EF4-FFF2-40B4-BE49-F238E27FC236}">
                <a16:creationId xmlns:a16="http://schemas.microsoft.com/office/drawing/2014/main" id="{3C723EE4-8616-4984-A1F0-0582DFEC5738}"/>
              </a:ext>
            </a:extLst>
          </p:cNvPr>
          <p:cNvSpPr>
            <a:spLocks noGrp="1"/>
          </p:cNvSpPr>
          <p:nvPr>
            <p:ph sz="half" idx="2" hasCustomPrompt="1"/>
          </p:nvPr>
        </p:nvSpPr>
        <p:spPr>
          <a:xfrm>
            <a:off x="1389888" y="4851310"/>
            <a:ext cx="21488400" cy="7502616"/>
          </a:xfrm>
          <a:prstGeom prst="rect">
            <a:avLst/>
          </a:prstGeom>
        </p:spPr>
        <p:txBody>
          <a:bodyPr/>
          <a:lstStyle>
            <a:lvl1pPr>
              <a:lnSpc>
                <a:spcPct val="125000"/>
              </a:lnSpc>
              <a:spcBef>
                <a:spcPts val="0"/>
              </a:spcBef>
              <a:defRPr sz="4600"/>
            </a:lvl1pPr>
            <a:lvl2pPr>
              <a:defRPr sz="4600"/>
            </a:lvl2pPr>
            <a:lvl3pPr>
              <a:defRPr sz="4600"/>
            </a:lvl3pPr>
            <a:lvl4pPr>
              <a:defRPr sz="4600"/>
            </a:lvl4pPr>
            <a:lvl5pPr>
              <a:defRPr sz="4600"/>
            </a:lvl5pPr>
          </a:lstStyle>
          <a:p>
            <a:pPr lvl="0"/>
            <a:r>
              <a:rPr lang="nl-NL" dirty="0"/>
              <a:t>Hier een puntenlijst</a:t>
            </a:r>
          </a:p>
        </p:txBody>
      </p:sp>
      <p:sp>
        <p:nvSpPr>
          <p:cNvPr id="6" name="Tijdelijke aanduiding voor voettekst 5">
            <a:extLst>
              <a:ext uri="{FF2B5EF4-FFF2-40B4-BE49-F238E27FC236}">
                <a16:creationId xmlns:a16="http://schemas.microsoft.com/office/drawing/2014/main" id="{F493DA45-1050-4E5B-B003-C91658D346E8}"/>
              </a:ext>
            </a:extLst>
          </p:cNvPr>
          <p:cNvSpPr>
            <a:spLocks noGrp="1"/>
          </p:cNvSpPr>
          <p:nvPr>
            <p:ph type="ftr" sz="quarter" idx="11"/>
          </p:nvPr>
        </p:nvSpPr>
        <p:spPr/>
        <p:txBody>
          <a:bodyPr/>
          <a:lstStyle/>
          <a:p>
            <a:r>
              <a:rPr lang="nl-NL"/>
              <a:t>Voorbeeld voettekst | juli 2018</a:t>
            </a:r>
          </a:p>
        </p:txBody>
      </p:sp>
    </p:spTree>
    <p:extLst>
      <p:ext uri="{BB962C8B-B14F-4D97-AF65-F5344CB8AC3E}">
        <p14:creationId xmlns:p14="http://schemas.microsoft.com/office/powerpoint/2010/main" val="30374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 columns - corpora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41DAF-11CD-4D6E-A9E2-F440749B1112}"/>
              </a:ext>
            </a:extLst>
          </p:cNvPr>
          <p:cNvSpPr>
            <a:spLocks noGrp="1"/>
          </p:cNvSpPr>
          <p:nvPr>
            <p:ph type="title" hasCustomPrompt="1"/>
          </p:nvPr>
        </p:nvSpPr>
        <p:spPr>
          <a:xfrm>
            <a:off x="1346200" y="2200185"/>
            <a:ext cx="21532088" cy="2651126"/>
          </a:xfrm>
        </p:spPr>
        <p:txBody>
          <a:bodyPr>
            <a:noAutofit/>
          </a:bodyPr>
          <a:lstStyle>
            <a:lvl1pPr>
              <a:defRPr>
                <a:solidFill>
                  <a:srgbClr val="003741"/>
                </a:solidFill>
              </a:defRPr>
            </a:lvl1pPr>
          </a:lstStyle>
          <a:p>
            <a:r>
              <a:rPr lang="nl-NL" dirty="0"/>
              <a:t>Enter </a:t>
            </a:r>
            <a:r>
              <a:rPr lang="nl-NL" dirty="0" err="1"/>
              <a:t>title</a:t>
            </a:r>
            <a:r>
              <a:rPr lang="nl-NL" dirty="0"/>
              <a:t> here</a:t>
            </a:r>
          </a:p>
        </p:txBody>
      </p:sp>
      <p:sp>
        <p:nvSpPr>
          <p:cNvPr id="4" name="Tijdelijke aanduiding voor inhoud 3">
            <a:extLst>
              <a:ext uri="{FF2B5EF4-FFF2-40B4-BE49-F238E27FC236}">
                <a16:creationId xmlns:a16="http://schemas.microsoft.com/office/drawing/2014/main" id="{3C723EE4-8616-4984-A1F0-0582DFEC5738}"/>
              </a:ext>
            </a:extLst>
          </p:cNvPr>
          <p:cNvSpPr>
            <a:spLocks noGrp="1"/>
          </p:cNvSpPr>
          <p:nvPr>
            <p:ph sz="half" idx="2" hasCustomPrompt="1"/>
          </p:nvPr>
        </p:nvSpPr>
        <p:spPr>
          <a:xfrm>
            <a:off x="1389888" y="4851310"/>
            <a:ext cx="21488400" cy="7502616"/>
          </a:xfrm>
          <a:prstGeom prst="rect">
            <a:avLst/>
          </a:prstGeom>
        </p:spPr>
        <p:txBody>
          <a:bodyPr/>
          <a:lstStyle>
            <a:lvl1pPr>
              <a:lnSpc>
                <a:spcPct val="125000"/>
              </a:lnSpc>
              <a:spcBef>
                <a:spcPts val="0"/>
              </a:spcBef>
              <a:defRPr sz="4600"/>
            </a:lvl1pPr>
            <a:lvl2pPr>
              <a:defRPr sz="4600"/>
            </a:lvl2pPr>
            <a:lvl3pPr>
              <a:defRPr sz="4600"/>
            </a:lvl3pPr>
            <a:lvl4pPr>
              <a:defRPr sz="4600"/>
            </a:lvl4pPr>
            <a:lvl5pPr>
              <a:defRPr sz="4600"/>
            </a:lvl5pPr>
          </a:lstStyle>
          <a:p>
            <a:pPr lvl="0"/>
            <a:r>
              <a:rPr lang="nl-NL" dirty="0" err="1"/>
              <a:t>Use</a:t>
            </a:r>
            <a:r>
              <a:rPr lang="nl-NL" dirty="0"/>
              <a:t> </a:t>
            </a:r>
            <a:r>
              <a:rPr lang="nl-NL" dirty="0" err="1"/>
              <a:t>bullet</a:t>
            </a:r>
            <a:r>
              <a:rPr lang="nl-NL" dirty="0"/>
              <a:t> </a:t>
            </a:r>
            <a:r>
              <a:rPr lang="nl-NL" dirty="0" err="1"/>
              <a:t>text</a:t>
            </a:r>
            <a:r>
              <a:rPr lang="nl-NL" dirty="0"/>
              <a:t> here</a:t>
            </a:r>
          </a:p>
        </p:txBody>
      </p:sp>
      <p:sp>
        <p:nvSpPr>
          <p:cNvPr id="6" name="Tijdelijke aanduiding voor voettekst 5">
            <a:extLst>
              <a:ext uri="{FF2B5EF4-FFF2-40B4-BE49-F238E27FC236}">
                <a16:creationId xmlns:a16="http://schemas.microsoft.com/office/drawing/2014/main" id="{F493DA45-1050-4E5B-B003-C91658D346E8}"/>
              </a:ext>
            </a:extLst>
          </p:cNvPr>
          <p:cNvSpPr>
            <a:spLocks noGrp="1"/>
          </p:cNvSpPr>
          <p:nvPr>
            <p:ph type="ftr" sz="quarter" idx="11"/>
          </p:nvPr>
        </p:nvSpPr>
        <p:spPr/>
        <p:txBody>
          <a:bodyPr/>
          <a:lstStyle/>
          <a:p>
            <a:r>
              <a:rPr lang="en-US"/>
              <a:t>Do highly active workers die prematurely of CVD?</a:t>
            </a:r>
            <a:endParaRPr lang="nl-NL"/>
          </a:p>
        </p:txBody>
      </p:sp>
    </p:spTree>
    <p:extLst>
      <p:ext uri="{BB962C8B-B14F-4D97-AF65-F5344CB8AC3E}">
        <p14:creationId xmlns:p14="http://schemas.microsoft.com/office/powerpoint/2010/main" val="219632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8268BCB-36EE-4F6D-A352-B00B9ED15EE5}"/>
              </a:ext>
            </a:extLst>
          </p:cNvPr>
          <p:cNvSpPr>
            <a:spLocks noGrp="1"/>
          </p:cNvSpPr>
          <p:nvPr>
            <p:ph type="title"/>
          </p:nvPr>
        </p:nvSpPr>
        <p:spPr>
          <a:xfrm>
            <a:off x="1676400" y="730253"/>
            <a:ext cx="21031200" cy="2651126"/>
          </a:xfrm>
          <a:prstGeom prst="rect">
            <a:avLst/>
          </a:prstGeom>
        </p:spPr>
        <p:txBody>
          <a:bodyPr vert="horz" lIns="91440" tIns="45720" rIns="91440" bIns="45720" rtlCol="0" anchor="ctr">
            <a:normAutofit/>
          </a:bodyPr>
          <a:lstStyle/>
          <a:p>
            <a:r>
              <a:rPr lang="nl-NL" dirty="0"/>
              <a:t>Klik om stijl aan te passen</a:t>
            </a:r>
            <a:endParaRPr lang="en-GB" dirty="0"/>
          </a:p>
        </p:txBody>
      </p:sp>
      <p:sp>
        <p:nvSpPr>
          <p:cNvPr id="3" name="Tijdelijke aanduiding voor tekst 2">
            <a:extLst>
              <a:ext uri="{FF2B5EF4-FFF2-40B4-BE49-F238E27FC236}">
                <a16:creationId xmlns:a16="http://schemas.microsoft.com/office/drawing/2014/main" id="{6243F09E-6E46-4B73-8800-8C4A93D4E85B}"/>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4" name="Afbeelding 3">
            <a:extLst>
              <a:ext uri="{FF2B5EF4-FFF2-40B4-BE49-F238E27FC236}">
                <a16:creationId xmlns:a16="http://schemas.microsoft.com/office/drawing/2014/main" id="{893AAD6B-53D4-4BD5-8261-9B43AABD5C30}"/>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752251" y="12399264"/>
            <a:ext cx="3127286" cy="1354998"/>
          </a:xfrm>
          <a:prstGeom prst="rect">
            <a:avLst/>
          </a:prstGeom>
        </p:spPr>
      </p:pic>
    </p:spTree>
    <p:extLst>
      <p:ext uri="{BB962C8B-B14F-4D97-AF65-F5344CB8AC3E}">
        <p14:creationId xmlns:p14="http://schemas.microsoft.com/office/powerpoint/2010/main" val="1057657865"/>
      </p:ext>
    </p:extLst>
  </p:cSld>
  <p:clrMap bg1="lt1" tx1="dk1" bg2="lt2" tx2="dk2" accent1="accent1" accent2="accent2" accent3="accent3" accent4="accent4" accent5="accent5" accent6="accent6" hlink="hlink" folHlink="folHlink"/>
  <p:sldLayoutIdLst>
    <p:sldLayoutId id="2147483665" r:id="rId1"/>
    <p:sldLayoutId id="2147483650" r:id="rId2"/>
    <p:sldLayoutId id="2147483663" r:id="rId3"/>
    <p:sldLayoutId id="2147483660" r:id="rId4"/>
    <p:sldLayoutId id="2147483664" r:id="rId5"/>
    <p:sldLayoutId id="2147483661"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lang="nl-NL" sz="6900" kern="1200" dirty="0">
          <a:solidFill>
            <a:srgbClr val="E50856"/>
          </a:solidFill>
          <a:latin typeface="Avenir Next Condensed"/>
          <a:ea typeface="+mj-ea"/>
          <a:cs typeface="Arial" panose="020B0604020202020204" pitchFamily="34" charset="0"/>
        </a:defRPr>
      </a:lvl1pPr>
    </p:titleStyle>
    <p:bodyStyle>
      <a:lvl1pPr marL="360000" indent="-228600" algn="l" defTabSz="914400" rtl="0" eaLnBrk="1" latinLnBrk="0" hangingPunct="1">
        <a:lnSpc>
          <a:spcPct val="80000"/>
        </a:lnSpc>
        <a:spcBef>
          <a:spcPts val="1000"/>
        </a:spcBef>
        <a:buFont typeface="Arial" panose="020B0604020202020204" pitchFamily="34" charset="0"/>
        <a:buChar char="•"/>
        <a:defRPr sz="4000" kern="1200">
          <a:solidFill>
            <a:schemeClr val="tx1"/>
          </a:solidFill>
          <a:latin typeface="Arial" panose="020B0604020202020204" pitchFamily="34" charset="0"/>
          <a:ea typeface="+mn-ea"/>
          <a:cs typeface="Arial" panose="020B0604020202020204" pitchFamily="34" charset="0"/>
        </a:defRPr>
      </a:lvl1pPr>
      <a:lvl2pPr marL="720000" indent="-228600" algn="l" defTabSz="914400" rtl="0" eaLnBrk="1" latinLnBrk="0" hangingPunct="1">
        <a:lnSpc>
          <a:spcPct val="80000"/>
        </a:lnSpc>
        <a:spcBef>
          <a:spcPts val="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2pPr>
      <a:lvl3pPr marL="1080000" indent="-228600" algn="l" defTabSz="914400" rtl="0" eaLnBrk="1" latinLnBrk="0" hangingPunct="1">
        <a:lnSpc>
          <a:spcPct val="80000"/>
        </a:lnSpc>
        <a:spcBef>
          <a:spcPts val="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20000" indent="-228600" algn="l" defTabSz="914400" rtl="0" eaLnBrk="1" latinLnBrk="0" hangingPunct="1">
        <a:lnSpc>
          <a:spcPct val="8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70000" indent="-228600" algn="l" defTabSz="914400" rtl="0" eaLnBrk="1" latinLnBrk="0" hangingPunct="1">
        <a:lnSpc>
          <a:spcPct val="8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mailto:bar-project@amsterdamumc.nl"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bar-project.n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3D00CB6-7A54-4762-9E7B-AAE2610BC28A}"/>
              </a:ext>
            </a:extLst>
          </p:cNvPr>
          <p:cNvSpPr>
            <a:spLocks noGrp="1"/>
          </p:cNvSpPr>
          <p:nvPr>
            <p:ph type="body" sz="quarter" idx="10"/>
          </p:nvPr>
        </p:nvSpPr>
        <p:spPr/>
        <p:txBody>
          <a:bodyPr>
            <a:normAutofit/>
          </a:bodyPr>
          <a:lstStyle/>
          <a:p>
            <a:r>
              <a:rPr lang="en-GB" sz="5400" dirty="0" err="1"/>
              <a:t>Dr.</a:t>
            </a:r>
            <a:r>
              <a:rPr lang="en-GB" sz="5400" dirty="0"/>
              <a:t> Shirley Oomens</a:t>
            </a:r>
          </a:p>
          <a:p>
            <a:r>
              <a:rPr lang="en-GB" sz="5400" dirty="0"/>
              <a:t>31 </a:t>
            </a:r>
            <a:r>
              <a:rPr lang="en-GB" sz="5400" dirty="0" err="1"/>
              <a:t>maart</a:t>
            </a:r>
            <a:r>
              <a:rPr lang="en-GB" sz="5400" dirty="0"/>
              <a:t> 2022 </a:t>
            </a:r>
          </a:p>
        </p:txBody>
      </p:sp>
      <p:sp>
        <p:nvSpPr>
          <p:cNvPr id="3" name="Tijdelijke aanduiding voor tekst 2">
            <a:extLst>
              <a:ext uri="{FF2B5EF4-FFF2-40B4-BE49-F238E27FC236}">
                <a16:creationId xmlns:a16="http://schemas.microsoft.com/office/drawing/2014/main" id="{F9470BD2-A98E-4FA6-9BDE-E210D4813F23}"/>
              </a:ext>
            </a:extLst>
          </p:cNvPr>
          <p:cNvSpPr>
            <a:spLocks noGrp="1"/>
          </p:cNvSpPr>
          <p:nvPr>
            <p:ph type="body" sz="quarter" idx="11"/>
          </p:nvPr>
        </p:nvSpPr>
        <p:spPr/>
        <p:txBody>
          <a:bodyPr/>
          <a:lstStyle/>
          <a:p>
            <a:r>
              <a:rPr lang="en-GB" dirty="0" err="1"/>
              <a:t>Bijeenkomst</a:t>
            </a:r>
            <a:r>
              <a:rPr lang="en-GB" dirty="0"/>
              <a:t> Regio Noord- Oost </a:t>
            </a:r>
          </a:p>
        </p:txBody>
      </p:sp>
      <p:sp>
        <p:nvSpPr>
          <p:cNvPr id="4" name="Tijdelijke aanduiding voor tekst 3">
            <a:extLst>
              <a:ext uri="{FF2B5EF4-FFF2-40B4-BE49-F238E27FC236}">
                <a16:creationId xmlns:a16="http://schemas.microsoft.com/office/drawing/2014/main" id="{B6798C5F-FC61-442C-A729-2DE5C7E32382}"/>
              </a:ext>
            </a:extLst>
          </p:cNvPr>
          <p:cNvSpPr>
            <a:spLocks noGrp="1"/>
          </p:cNvSpPr>
          <p:nvPr>
            <p:ph type="body" sz="quarter" idx="12"/>
          </p:nvPr>
        </p:nvSpPr>
        <p:spPr/>
        <p:txBody>
          <a:bodyPr>
            <a:normAutofit fontScale="92500"/>
          </a:bodyPr>
          <a:lstStyle/>
          <a:p>
            <a:r>
              <a:rPr lang="en-GB" dirty="0"/>
              <a:t>BAR </a:t>
            </a:r>
          </a:p>
          <a:p>
            <a:r>
              <a:rPr lang="en-GB" dirty="0" err="1"/>
              <a:t>Beschrijving</a:t>
            </a:r>
            <a:r>
              <a:rPr lang="en-GB" dirty="0"/>
              <a:t> </a:t>
            </a:r>
            <a:r>
              <a:rPr lang="en-GB" dirty="0" err="1"/>
              <a:t>arbeidsbelasting</a:t>
            </a:r>
            <a:r>
              <a:rPr lang="en-GB" dirty="0"/>
              <a:t> &amp; Re-</a:t>
            </a:r>
            <a:r>
              <a:rPr lang="en-GB" dirty="0" err="1"/>
              <a:t>integratie</a:t>
            </a:r>
            <a:r>
              <a:rPr lang="en-GB" dirty="0"/>
              <a:t> </a:t>
            </a:r>
          </a:p>
        </p:txBody>
      </p:sp>
    </p:spTree>
    <p:extLst>
      <p:ext uri="{BB962C8B-B14F-4D97-AF65-F5344CB8AC3E}">
        <p14:creationId xmlns:p14="http://schemas.microsoft.com/office/powerpoint/2010/main" val="3646830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6200" y="1372041"/>
            <a:ext cx="21532088" cy="2651126"/>
          </a:xfrm>
        </p:spPr>
        <p:txBody>
          <a:bodyPr/>
          <a:lstStyle/>
          <a:p>
            <a:r>
              <a:rPr lang="nl-NL" dirty="0">
                <a:solidFill>
                  <a:srgbClr val="E50856"/>
                </a:solidFill>
              </a:rPr>
              <a:t>Programma Verbetering Kwaliteit </a:t>
            </a:r>
            <a:r>
              <a:rPr lang="nl-NL" dirty="0" err="1">
                <a:solidFill>
                  <a:srgbClr val="E50856"/>
                </a:solidFill>
              </a:rPr>
              <a:t>Poortwachterproces</a:t>
            </a:r>
            <a:r>
              <a:rPr lang="nl-NL" dirty="0">
                <a:solidFill>
                  <a:srgbClr val="E50856"/>
                </a:solidFill>
              </a:rPr>
              <a:t>: professionalisering </a:t>
            </a:r>
          </a:p>
        </p:txBody>
      </p:sp>
      <p:sp>
        <p:nvSpPr>
          <p:cNvPr id="3" name="Tijdelijke aanduiding voor inhoud 2"/>
          <p:cNvSpPr>
            <a:spLocks noGrp="1"/>
          </p:cNvSpPr>
          <p:nvPr>
            <p:ph sz="half" idx="2"/>
          </p:nvPr>
        </p:nvSpPr>
        <p:spPr>
          <a:xfrm>
            <a:off x="1389888" y="4023166"/>
            <a:ext cx="21488400" cy="7489961"/>
          </a:xfrm>
        </p:spPr>
        <p:txBody>
          <a:bodyPr>
            <a:normAutofit lnSpcReduction="10000"/>
          </a:bodyPr>
          <a:lstStyle/>
          <a:p>
            <a:pPr marL="0" indent="0">
              <a:buNone/>
            </a:pPr>
            <a:r>
              <a:rPr lang="nl-NL" sz="4000" dirty="0"/>
              <a:t>Drie onderzoeklijnen </a:t>
            </a:r>
            <a:r>
              <a:rPr lang="nl-NL" sz="4000" dirty="0" err="1"/>
              <a:t>tbv</a:t>
            </a:r>
            <a:r>
              <a:rPr lang="nl-NL" sz="4000" dirty="0"/>
              <a:t> van betere samenwerking BA- AD –VA in </a:t>
            </a:r>
            <a:r>
              <a:rPr lang="nl-NL" sz="4000" dirty="0" err="1"/>
              <a:t>Poortwachterproces</a:t>
            </a:r>
            <a:r>
              <a:rPr lang="nl-NL" sz="4000" dirty="0"/>
              <a:t> effectievere re-integratie-adviezen voor </a:t>
            </a:r>
            <a:r>
              <a:rPr lang="nl-NL" sz="4000" dirty="0" err="1"/>
              <a:t>wn</a:t>
            </a:r>
            <a:r>
              <a:rPr lang="nl-NL" sz="4000" dirty="0"/>
              <a:t> en </a:t>
            </a:r>
            <a:r>
              <a:rPr lang="nl-NL" sz="4000" dirty="0" err="1"/>
              <a:t>wg</a:t>
            </a:r>
            <a:endParaRPr lang="nl-NL" sz="4000" dirty="0"/>
          </a:p>
          <a:p>
            <a:pPr marL="0" indent="0">
              <a:buNone/>
            </a:pPr>
            <a:endParaRPr lang="nl-NL" sz="4000" dirty="0"/>
          </a:p>
          <a:p>
            <a:r>
              <a:rPr lang="nl-NL" sz="4000" dirty="0"/>
              <a:t>1A Ontwikkeling multidisciplinaire richtlijn  </a:t>
            </a:r>
          </a:p>
          <a:p>
            <a:pPr marL="0" indent="0">
              <a:buNone/>
            </a:pPr>
            <a:r>
              <a:rPr lang="nl-NL" sz="4000" dirty="0"/>
              <a:t>	- re-integratie </a:t>
            </a:r>
          </a:p>
          <a:p>
            <a:pPr marL="0" indent="0">
              <a:buNone/>
            </a:pPr>
            <a:r>
              <a:rPr lang="nl-NL" sz="4000" dirty="0"/>
              <a:t>	- Kanker &amp; Werk </a:t>
            </a:r>
          </a:p>
          <a:p>
            <a:pPr marL="0" indent="0">
              <a:buNone/>
            </a:pPr>
            <a:r>
              <a:rPr lang="nl-NL" sz="4000" dirty="0"/>
              <a:t> 	</a:t>
            </a:r>
          </a:p>
          <a:p>
            <a:r>
              <a:rPr lang="nl-NL" sz="4000" dirty="0"/>
              <a:t>1C: Versterken interprofessioneel samenwerken door interprofessioneel leren</a:t>
            </a:r>
          </a:p>
          <a:p>
            <a:pPr marL="131400" indent="0">
              <a:buNone/>
            </a:pPr>
            <a:r>
              <a:rPr lang="nl-NL" sz="4000" dirty="0"/>
              <a:t>	- gezamenlijk (bij- na) scholing; methodiek multidisciplinaire casuïstiek bespreking</a:t>
            </a:r>
          </a:p>
          <a:p>
            <a:pPr marL="0" indent="0">
              <a:buNone/>
            </a:pPr>
            <a:r>
              <a:rPr lang="nl-NL" sz="4000" dirty="0"/>
              <a:t>	</a:t>
            </a:r>
            <a:r>
              <a:rPr lang="nl-NL" sz="4000" dirty="0">
                <a:sym typeface="Wingdings" panose="05000000000000000000" pitchFamily="2" charset="2"/>
              </a:rPr>
              <a:t> </a:t>
            </a:r>
            <a:r>
              <a:rPr lang="nl-NL" sz="4000" dirty="0"/>
              <a:t>gezamenlijk ontwikkelen voorbeeldcasuïstiek, training BAR ontwikkelen</a:t>
            </a:r>
          </a:p>
        </p:txBody>
      </p:sp>
    </p:spTree>
    <p:extLst>
      <p:ext uri="{BB962C8B-B14F-4D97-AF65-F5344CB8AC3E}">
        <p14:creationId xmlns:p14="http://schemas.microsoft.com/office/powerpoint/2010/main" val="1124800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6200" y="1954638"/>
            <a:ext cx="21532088" cy="2703242"/>
          </a:xfrm>
        </p:spPr>
        <p:txBody>
          <a:bodyPr/>
          <a:lstStyle/>
          <a:p>
            <a:br>
              <a:rPr lang="nl-NL" sz="7200" dirty="0">
                <a:solidFill>
                  <a:srgbClr val="E50856"/>
                </a:solidFill>
              </a:rPr>
            </a:br>
            <a:r>
              <a:rPr lang="nl-NL" sz="7200" i="1" dirty="0">
                <a:solidFill>
                  <a:srgbClr val="E50856"/>
                </a:solidFill>
              </a:rPr>
              <a:t>….Het succes van BAR zit hem niet alleen in het instrument zelf, maar vooral in de toepassing ervan in de praktijk……</a:t>
            </a:r>
            <a:endParaRPr lang="nl-NL" i="1" dirty="0">
              <a:solidFill>
                <a:srgbClr val="E50856"/>
              </a:solidFill>
            </a:endParaRPr>
          </a:p>
        </p:txBody>
      </p:sp>
      <p:sp>
        <p:nvSpPr>
          <p:cNvPr id="3" name="Tijdelijke aanduiding voor inhoud 2"/>
          <p:cNvSpPr>
            <a:spLocks noGrp="1"/>
          </p:cNvSpPr>
          <p:nvPr>
            <p:ph sz="half" idx="2"/>
          </p:nvPr>
        </p:nvSpPr>
        <p:spPr>
          <a:xfrm>
            <a:off x="1389888" y="5710585"/>
            <a:ext cx="21488400" cy="7502616"/>
          </a:xfrm>
        </p:spPr>
        <p:txBody>
          <a:bodyPr>
            <a:normAutofit/>
          </a:bodyPr>
          <a:lstStyle/>
          <a:p>
            <a:pPr marL="0" indent="0" algn="ctr">
              <a:buNone/>
            </a:pPr>
            <a:endParaRPr lang="nl-NL" sz="4800" dirty="0"/>
          </a:p>
          <a:p>
            <a:pPr marL="0" indent="0">
              <a:buNone/>
            </a:pPr>
            <a:r>
              <a:rPr lang="nl-NL" sz="4800" dirty="0"/>
              <a:t>Meld je aan om mee te denken!</a:t>
            </a:r>
          </a:p>
          <a:p>
            <a:pPr marL="0" indent="0">
              <a:buNone/>
            </a:pPr>
            <a:endParaRPr lang="nl-NL" sz="4800" dirty="0"/>
          </a:p>
          <a:p>
            <a:pPr marL="0" indent="0">
              <a:buNone/>
            </a:pPr>
            <a:r>
              <a:rPr lang="nl-NL" sz="4800" dirty="0"/>
              <a:t>Verdere vragen, feedback, suggesties?</a:t>
            </a:r>
          </a:p>
          <a:p>
            <a:pPr marL="0" indent="0">
              <a:buNone/>
            </a:pPr>
            <a:r>
              <a:rPr lang="nl-NL" sz="4800" dirty="0"/>
              <a:t>Mail naar: </a:t>
            </a:r>
            <a:r>
              <a:rPr lang="nl-NL" sz="4800" b="1" dirty="0"/>
              <a:t>bar-project@amsterdamumc.nl</a:t>
            </a:r>
          </a:p>
          <a:p>
            <a:pPr marL="0" indent="0" algn="ctr">
              <a:buNone/>
            </a:pPr>
            <a:endParaRPr lang="nl-NL" sz="4800" dirty="0">
              <a:solidFill>
                <a:schemeClr val="tx1">
                  <a:lumMod val="85000"/>
                  <a:lumOff val="15000"/>
                </a:schemeClr>
              </a:solidFill>
              <a:latin typeface="Verdana" panose="020B060403050404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r>
              <a:rPr lang="nl-NL" sz="4800" dirty="0"/>
              <a:t>Dank voor jullie aandacht!</a:t>
            </a:r>
          </a:p>
          <a:p>
            <a:pPr marL="0" indent="0">
              <a:buNone/>
            </a:pPr>
            <a:r>
              <a:rPr lang="nl-NL" sz="4000" dirty="0"/>
              <a:t> </a:t>
            </a:r>
          </a:p>
          <a:p>
            <a:pPr marL="0" indent="0">
              <a:buNone/>
            </a:pPr>
            <a:endParaRPr lang="nl-NL" sz="4000" dirty="0"/>
          </a:p>
        </p:txBody>
      </p:sp>
      <p:pic>
        <p:nvPicPr>
          <p:cNvPr id="4" name="Afbeelding 3">
            <a:extLst>
              <a:ext uri="{FF2B5EF4-FFF2-40B4-BE49-F238E27FC236}">
                <a16:creationId xmlns:a16="http://schemas.microsoft.com/office/drawing/2014/main" id="{2F1537F3-FC5E-411E-BDB8-35AEBE51F22B}"/>
              </a:ext>
            </a:extLst>
          </p:cNvPr>
          <p:cNvPicPr>
            <a:picLocks noChangeAspect="1"/>
          </p:cNvPicPr>
          <p:nvPr/>
        </p:nvPicPr>
        <p:blipFill>
          <a:blip r:embed="rId4"/>
          <a:stretch>
            <a:fillRect/>
          </a:stretch>
        </p:blipFill>
        <p:spPr>
          <a:xfrm>
            <a:off x="14398935" y="5710585"/>
            <a:ext cx="8974748" cy="5098290"/>
          </a:xfrm>
          <a:prstGeom prst="rect">
            <a:avLst/>
          </a:prstGeom>
        </p:spPr>
      </p:pic>
    </p:spTree>
    <p:extLst>
      <p:ext uri="{BB962C8B-B14F-4D97-AF65-F5344CB8AC3E}">
        <p14:creationId xmlns:p14="http://schemas.microsoft.com/office/powerpoint/2010/main" val="352383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366844"/>
            <a:ext cx="21945600" cy="1838318"/>
          </a:xfrm>
        </p:spPr>
        <p:txBody>
          <a:bodyPr>
            <a:normAutofit/>
          </a:bodyPr>
          <a:lstStyle/>
          <a:p>
            <a:r>
              <a:rPr lang="en-US" dirty="0" err="1"/>
              <a:t>Aanleiding</a:t>
            </a:r>
            <a:endParaRPr lang="en-US" dirty="0"/>
          </a:p>
        </p:txBody>
      </p:sp>
      <p:sp>
        <p:nvSpPr>
          <p:cNvPr id="3" name="Content Placeholder 2"/>
          <p:cNvSpPr>
            <a:spLocks noGrp="1"/>
          </p:cNvSpPr>
          <p:nvPr>
            <p:ph idx="1"/>
          </p:nvPr>
        </p:nvSpPr>
        <p:spPr>
          <a:xfrm>
            <a:off x="1517075" y="3295836"/>
            <a:ext cx="19252535" cy="9053320"/>
          </a:xfrm>
        </p:spPr>
        <p:txBody>
          <a:bodyPr>
            <a:normAutofit/>
          </a:bodyPr>
          <a:lstStyle/>
          <a:p>
            <a:pPr marL="0" indent="0">
              <a:buNone/>
            </a:pPr>
            <a:endParaRPr lang="nl-NL" dirty="0"/>
          </a:p>
          <a:p>
            <a:pPr marL="571500" indent="-571500"/>
            <a:r>
              <a:rPr lang="nl-NL" dirty="0"/>
              <a:t>BA en VA doen beide uitspraken over de belastbaarheid in </a:t>
            </a:r>
            <a:r>
              <a:rPr lang="nl-NL" dirty="0" err="1"/>
              <a:t>Poortwachterproces</a:t>
            </a:r>
            <a:r>
              <a:rPr lang="nl-NL" dirty="0"/>
              <a:t>; gebruiken daarbij eenzelfde instrumenten (FML- IZP)</a:t>
            </a:r>
          </a:p>
          <a:p>
            <a:pPr marL="571500" indent="-571500"/>
            <a:endParaRPr lang="nl-NL" dirty="0"/>
          </a:p>
          <a:p>
            <a:pPr marL="571500" indent="-571500"/>
            <a:r>
              <a:rPr lang="nl-NL" dirty="0"/>
              <a:t>Verschillen in oordeel belastbaarheid BA- VA</a:t>
            </a:r>
          </a:p>
          <a:p>
            <a:pPr marL="571500" indent="-571500"/>
            <a:endParaRPr lang="nl-NL" dirty="0"/>
          </a:p>
          <a:p>
            <a:pPr marL="571500" indent="-571500"/>
            <a:r>
              <a:rPr lang="nl-NL" dirty="0"/>
              <a:t>Consequenties voor </a:t>
            </a:r>
            <a:r>
              <a:rPr lang="nl-NL" dirty="0" err="1"/>
              <a:t>wn</a:t>
            </a:r>
            <a:r>
              <a:rPr lang="nl-NL" dirty="0"/>
              <a:t> en </a:t>
            </a:r>
            <a:r>
              <a:rPr lang="nl-NL" dirty="0" err="1"/>
              <a:t>wg</a:t>
            </a:r>
            <a:r>
              <a:rPr lang="nl-NL" dirty="0"/>
              <a:t> (loonsancties), bezwaarzaken </a:t>
            </a:r>
          </a:p>
          <a:p>
            <a:pPr marL="571500" indent="-571500"/>
            <a:endParaRPr lang="nl-NL" dirty="0"/>
          </a:p>
          <a:p>
            <a:pPr marL="571500" indent="-571500"/>
            <a:r>
              <a:rPr lang="nl-NL" dirty="0"/>
              <a:t>Voorgenomen wetswijziging Rutte III: oordeel BA leidend bij de RIV-toets </a:t>
            </a:r>
          </a:p>
          <a:p>
            <a:pPr marL="0" indent="0">
              <a:buNone/>
            </a:pPr>
            <a:endParaRPr lang="nl-NL" dirty="0"/>
          </a:p>
          <a:p>
            <a:pPr marL="571500" indent="-571500"/>
            <a:r>
              <a:rPr lang="nl-NL" dirty="0"/>
              <a:t>Nodig: </a:t>
            </a:r>
          </a:p>
          <a:p>
            <a:pPr marL="0" indent="0">
              <a:buNone/>
            </a:pPr>
            <a:r>
              <a:rPr lang="nl-NL" i="1" dirty="0"/>
              <a:t> 	“Goed wetenschappelijk onderbouwd instrument nodig voor </a:t>
            </a:r>
          </a:p>
          <a:p>
            <a:pPr marL="0" indent="0">
              <a:buNone/>
            </a:pPr>
            <a:r>
              <a:rPr lang="nl-NL" i="1" dirty="0"/>
              <a:t>	de beschrijving van de belastbaarheid vanuit re-integratieperspectief, zonder 	gebruik te maken van de FML”..</a:t>
            </a:r>
          </a:p>
          <a:p>
            <a:pPr marL="0" indent="0">
              <a:buNone/>
            </a:pPr>
            <a:r>
              <a:rPr lang="nl-NL" i="1" dirty="0"/>
              <a:t>	</a:t>
            </a:r>
          </a:p>
          <a:p>
            <a:pPr marL="571500" indent="-571500"/>
            <a:endParaRPr lang="nl-NL" dirty="0"/>
          </a:p>
          <a:p>
            <a:pPr marL="571500" indent="-571500"/>
            <a:endParaRPr lang="nl-NL" dirty="0"/>
          </a:p>
          <a:p>
            <a:pPr marL="571500" indent="-571500"/>
            <a:endParaRPr lang="nl-NL" dirty="0"/>
          </a:p>
          <a:p>
            <a:pPr marL="571500" indent="-571500"/>
            <a:endParaRPr lang="nl-NL" dirty="0"/>
          </a:p>
          <a:p>
            <a:pPr marL="0" indent="0">
              <a:buNone/>
            </a:pPr>
            <a:endParaRPr lang="en-US" dirty="0"/>
          </a:p>
          <a:p>
            <a:pPr marL="0" indent="0">
              <a:buNone/>
            </a:pPr>
            <a:endParaRPr lang="en-US" b="1" i="1" dirty="0"/>
          </a:p>
          <a:p>
            <a:pPr marL="0" indent="0">
              <a:buNone/>
            </a:pPr>
            <a:endParaRPr lang="en-US" dirty="0"/>
          </a:p>
          <a:p>
            <a:pPr marL="0" indent="0">
              <a:buNone/>
            </a:pPr>
            <a:endParaRPr lang="en-US" dirty="0"/>
          </a:p>
          <a:p>
            <a:pPr marL="0" indent="0">
              <a:buNone/>
            </a:pPr>
            <a:endParaRPr lang="en-US" sz="4800" dirty="0"/>
          </a:p>
          <a:p>
            <a:pPr marL="0" indent="0">
              <a:buNone/>
            </a:pPr>
            <a:endParaRPr lang="en-US" sz="4800"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4294967295"/>
          </p:nvPr>
        </p:nvSpPr>
        <p:spPr>
          <a:xfrm>
            <a:off x="3173260" y="12863323"/>
            <a:ext cx="953844" cy="730250"/>
          </a:xfrm>
          <a:prstGeom prst="rect">
            <a:avLst/>
          </a:prstGeom>
        </p:spPr>
        <p:txBody>
          <a:bodyPr/>
          <a:lstStyle/>
          <a:p>
            <a:fld id="{C6411D87-39CD-48E5-BE32-317A1BA87DB7}" type="slidenum">
              <a:rPr lang="nl-NL" smtClean="0"/>
              <a:pPr/>
              <a:t>2</a:t>
            </a:fld>
            <a:endParaRPr lang="nl-NL" dirty="0"/>
          </a:p>
        </p:txBody>
      </p:sp>
    </p:spTree>
    <p:extLst>
      <p:ext uri="{BB962C8B-B14F-4D97-AF65-F5344CB8AC3E}">
        <p14:creationId xmlns:p14="http://schemas.microsoft.com/office/powerpoint/2010/main" val="240175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5956" y="1362074"/>
            <a:ext cx="21532088" cy="1571715"/>
          </a:xfrm>
        </p:spPr>
        <p:txBody>
          <a:bodyPr/>
          <a:lstStyle/>
          <a:p>
            <a:r>
              <a:rPr lang="en-US" sz="6400" b="0" dirty="0" err="1">
                <a:solidFill>
                  <a:srgbClr val="E50856"/>
                </a:solidFill>
              </a:rPr>
              <a:t>Doelstelling</a:t>
            </a:r>
            <a:r>
              <a:rPr lang="en-US" b="0" dirty="0">
                <a:solidFill>
                  <a:srgbClr val="E50856"/>
                </a:solidFill>
              </a:rPr>
              <a:t> BAR-project</a:t>
            </a:r>
            <a:endParaRPr lang="en-AU" b="0" dirty="0">
              <a:solidFill>
                <a:srgbClr val="E50856"/>
              </a:solidFill>
            </a:endParaRPr>
          </a:p>
        </p:txBody>
      </p:sp>
      <p:sp>
        <p:nvSpPr>
          <p:cNvPr id="3" name="Tijdelijke aanduiding voor inhoud 2"/>
          <p:cNvSpPr>
            <a:spLocks noGrp="1"/>
          </p:cNvSpPr>
          <p:nvPr>
            <p:ph sz="half" idx="2"/>
          </p:nvPr>
        </p:nvSpPr>
        <p:spPr>
          <a:xfrm>
            <a:off x="1425956" y="3978474"/>
            <a:ext cx="21488400" cy="7502616"/>
          </a:xfrm>
        </p:spPr>
        <p:txBody>
          <a:bodyPr/>
          <a:lstStyle/>
          <a:p>
            <a:r>
              <a:rPr lang="nl-NL" sz="4000" dirty="0"/>
              <a:t>Ontwikkeling </a:t>
            </a:r>
            <a:r>
              <a:rPr lang="nl-NL" sz="4000" u="sng" dirty="0"/>
              <a:t>gemeenschappelijk begrippenkader</a:t>
            </a:r>
            <a:r>
              <a:rPr lang="nl-NL" sz="4000" dirty="0"/>
              <a:t>: </a:t>
            </a:r>
          </a:p>
          <a:p>
            <a:pPr lvl="1"/>
            <a:r>
              <a:rPr lang="nl-NL" sz="4000" dirty="0"/>
              <a:t>een gezamenlijk instrument voor de beschrijving van de belastbaarheid en de re-integratiemogelijkheden van zieke werknemers.</a:t>
            </a:r>
          </a:p>
          <a:p>
            <a:pPr marL="131400" indent="0">
              <a:buNone/>
            </a:pPr>
            <a:endParaRPr lang="nl-NL" sz="4000" dirty="0"/>
          </a:p>
          <a:p>
            <a:r>
              <a:rPr lang="nl-NL" sz="4000" dirty="0"/>
              <a:t>Bijdragen aan </a:t>
            </a:r>
            <a:r>
              <a:rPr lang="nl-NL" sz="4000" u="sng" dirty="0"/>
              <a:t>beter samenwerken</a:t>
            </a:r>
            <a:r>
              <a:rPr lang="nl-NL" sz="4000" dirty="0"/>
              <a:t>: </a:t>
            </a:r>
          </a:p>
          <a:p>
            <a:pPr lvl="1"/>
            <a:r>
              <a:rPr lang="nl-NL" sz="4000" dirty="0"/>
              <a:t>Multidisciplinaire leidraad op welke wijze en wanneer de drie beroepsgroepen met elkaar zouden moeten samenwerken.</a:t>
            </a:r>
          </a:p>
          <a:p>
            <a:pPr>
              <a:buFont typeface="Wingdings" panose="05000000000000000000" pitchFamily="2" charset="2"/>
              <a:buChar char="Ø"/>
            </a:pPr>
            <a:endParaRPr lang="nl-NL" sz="4000" dirty="0"/>
          </a:p>
          <a:p>
            <a:pPr marL="0" indent="0">
              <a:buNone/>
            </a:pPr>
            <a:endParaRPr lang="nl-NL" sz="4000"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178634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6200" y="1372041"/>
            <a:ext cx="21532088" cy="2651126"/>
          </a:xfrm>
        </p:spPr>
        <p:txBody>
          <a:bodyPr/>
          <a:lstStyle/>
          <a:p>
            <a:r>
              <a:rPr lang="en-AU" sz="6400" dirty="0">
                <a:solidFill>
                  <a:srgbClr val="E50856"/>
                </a:solidFill>
              </a:rPr>
              <a:t> Process </a:t>
            </a:r>
            <a:r>
              <a:rPr lang="en-AU" sz="6400" dirty="0" err="1">
                <a:solidFill>
                  <a:srgbClr val="E50856"/>
                </a:solidFill>
              </a:rPr>
              <a:t>ontwikkeling</a:t>
            </a:r>
            <a:r>
              <a:rPr lang="en-AU" sz="6400" dirty="0">
                <a:solidFill>
                  <a:srgbClr val="E50856"/>
                </a:solidFill>
              </a:rPr>
              <a:t> BAR 1.0</a:t>
            </a:r>
          </a:p>
        </p:txBody>
      </p:sp>
      <p:sp>
        <p:nvSpPr>
          <p:cNvPr id="3" name="Tijdelijke aanduiding voor inhoud 2"/>
          <p:cNvSpPr>
            <a:spLocks noGrp="1"/>
          </p:cNvSpPr>
          <p:nvPr>
            <p:ph sz="half" idx="2"/>
          </p:nvPr>
        </p:nvSpPr>
        <p:spPr>
          <a:xfrm>
            <a:off x="1389888" y="4023166"/>
            <a:ext cx="21488400" cy="7502616"/>
          </a:xfrm>
        </p:spPr>
        <p:txBody>
          <a:bodyPr>
            <a:normAutofit/>
          </a:bodyPr>
          <a:lstStyle/>
          <a:p>
            <a:pPr>
              <a:buFont typeface="Arial"/>
              <a:buChar char="•"/>
            </a:pPr>
            <a:r>
              <a:rPr lang="nl-NL" sz="4000" dirty="0"/>
              <a:t>In opdracht van SZW</a:t>
            </a:r>
          </a:p>
          <a:p>
            <a:pPr>
              <a:buFont typeface="Arial"/>
              <a:buChar char="•"/>
            </a:pPr>
            <a:r>
              <a:rPr lang="nl-NL" sz="4000" dirty="0"/>
              <a:t>Mei ’20: Start ontwikkeling BAR leidraad en instrument</a:t>
            </a:r>
          </a:p>
          <a:p>
            <a:pPr>
              <a:buFont typeface="Arial"/>
              <a:buChar char="•"/>
            </a:pPr>
            <a:r>
              <a:rPr lang="nl-NL" sz="4000" dirty="0"/>
              <a:t>Mei ’21: BAR (1.0)  leidraad en instrument opgeleverd aan SZW</a:t>
            </a:r>
          </a:p>
          <a:p>
            <a:pPr>
              <a:buFont typeface="Arial"/>
              <a:buChar char="•"/>
            </a:pPr>
            <a:r>
              <a:rPr lang="nl-NL" sz="4000" dirty="0"/>
              <a:t>Sept ’21: gezamenlijke release NVAB, NVvA, NVVG, OVAL, </a:t>
            </a:r>
            <a:r>
              <a:rPr lang="nl-NL" sz="4000" dirty="0" err="1"/>
              <a:t>KoM</a:t>
            </a:r>
            <a:r>
              <a:rPr lang="nl-NL" sz="4000" dirty="0"/>
              <a:t> en UWV</a:t>
            </a:r>
          </a:p>
          <a:p>
            <a:pPr>
              <a:buFont typeface="Arial"/>
              <a:buChar char="•"/>
            </a:pPr>
            <a:r>
              <a:rPr lang="nl-NL" sz="4000" dirty="0"/>
              <a:t>Okt ’21: intentieverklaring doorontwikkeling BAR</a:t>
            </a:r>
          </a:p>
          <a:p>
            <a:pPr>
              <a:buFont typeface="Arial"/>
              <a:buChar char="•"/>
            </a:pPr>
            <a:endParaRPr lang="nl-NL" sz="4000" dirty="0"/>
          </a:p>
          <a:p>
            <a:pPr marL="0" indent="0">
              <a:buNone/>
            </a:pPr>
            <a:endParaRPr lang="nl-NL" sz="4000" dirty="0"/>
          </a:p>
          <a:p>
            <a:pPr marL="0" indent="0">
              <a:buNone/>
            </a:pPr>
            <a:r>
              <a:rPr lang="nl-NL" sz="4000" dirty="0"/>
              <a:t>Instrument en leidraad BAR verder </a:t>
            </a:r>
            <a:r>
              <a:rPr lang="nl-NL" sz="4000" dirty="0" err="1"/>
              <a:t>doorontwikkelen</a:t>
            </a:r>
            <a:r>
              <a:rPr lang="nl-NL" sz="4000" dirty="0"/>
              <a:t> </a:t>
            </a:r>
          </a:p>
          <a:p>
            <a:pPr marL="0" indent="0">
              <a:buNone/>
            </a:pPr>
            <a:r>
              <a:rPr lang="nl-NL" sz="4000" dirty="0"/>
              <a:t>en onderbouwen!! </a:t>
            </a:r>
          </a:p>
        </p:txBody>
      </p:sp>
      <p:pic>
        <p:nvPicPr>
          <p:cNvPr id="4" name="Afbeelding 3">
            <a:extLst>
              <a:ext uri="{FF2B5EF4-FFF2-40B4-BE49-F238E27FC236}">
                <a16:creationId xmlns:a16="http://schemas.microsoft.com/office/drawing/2014/main" id="{6D480719-4BB4-4A3E-A0DC-BAD1143072E6}"/>
              </a:ext>
            </a:extLst>
          </p:cNvPr>
          <p:cNvPicPr>
            <a:picLocks noChangeAspect="1"/>
          </p:cNvPicPr>
          <p:nvPr/>
        </p:nvPicPr>
        <p:blipFill>
          <a:blip r:embed="rId3"/>
          <a:stretch>
            <a:fillRect/>
          </a:stretch>
        </p:blipFill>
        <p:spPr>
          <a:xfrm>
            <a:off x="16459201" y="7568734"/>
            <a:ext cx="7596554" cy="3957048"/>
          </a:xfrm>
          <a:prstGeom prst="rect">
            <a:avLst/>
          </a:prstGeom>
        </p:spPr>
      </p:pic>
    </p:spTree>
    <p:extLst>
      <p:ext uri="{BB962C8B-B14F-4D97-AF65-F5344CB8AC3E}">
        <p14:creationId xmlns:p14="http://schemas.microsoft.com/office/powerpoint/2010/main" val="358571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B16D5685-5D4B-4956-A3E1-C36D0EE8A0E4}"/>
              </a:ext>
            </a:extLst>
          </p:cNvPr>
          <p:cNvPicPr>
            <a:picLocks noGrp="1" noChangeAspect="1"/>
          </p:cNvPicPr>
          <p:nvPr>
            <p:ph sz="half" idx="2"/>
          </p:nvPr>
        </p:nvPicPr>
        <p:blipFill>
          <a:blip r:embed="rId3"/>
          <a:stretch>
            <a:fillRect/>
          </a:stretch>
        </p:blipFill>
        <p:spPr>
          <a:xfrm>
            <a:off x="3771933" y="3423141"/>
            <a:ext cx="16680622" cy="6671566"/>
          </a:xfrm>
        </p:spPr>
      </p:pic>
      <p:sp>
        <p:nvSpPr>
          <p:cNvPr id="2" name="Titel 1">
            <a:extLst>
              <a:ext uri="{FF2B5EF4-FFF2-40B4-BE49-F238E27FC236}">
                <a16:creationId xmlns:a16="http://schemas.microsoft.com/office/drawing/2014/main" id="{6A6D5F85-2DC9-4952-BDCB-4F13AAB39C4B}"/>
              </a:ext>
            </a:extLst>
          </p:cNvPr>
          <p:cNvSpPr>
            <a:spLocks noGrp="1"/>
          </p:cNvSpPr>
          <p:nvPr>
            <p:ph type="title"/>
          </p:nvPr>
        </p:nvSpPr>
        <p:spPr>
          <a:xfrm>
            <a:off x="1346200" y="1491432"/>
            <a:ext cx="21532088" cy="1931708"/>
          </a:xfrm>
        </p:spPr>
        <p:txBody>
          <a:bodyPr/>
          <a:lstStyle/>
          <a:p>
            <a:r>
              <a:rPr lang="nl-NL" dirty="0"/>
              <a:t> </a:t>
            </a:r>
            <a:r>
              <a:rPr lang="nl-NL" dirty="0">
                <a:solidFill>
                  <a:srgbClr val="E50856"/>
                </a:solidFill>
              </a:rPr>
              <a:t>Betrokken stakeholders</a:t>
            </a:r>
          </a:p>
        </p:txBody>
      </p:sp>
    </p:spTree>
    <p:extLst>
      <p:ext uri="{BB962C8B-B14F-4D97-AF65-F5344CB8AC3E}">
        <p14:creationId xmlns:p14="http://schemas.microsoft.com/office/powerpoint/2010/main" val="224679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6200" y="1333409"/>
            <a:ext cx="21532088" cy="2651126"/>
          </a:xfrm>
        </p:spPr>
        <p:txBody>
          <a:bodyPr/>
          <a:lstStyle/>
          <a:p>
            <a:r>
              <a:rPr lang="nl-NL" sz="6400" dirty="0">
                <a:solidFill>
                  <a:srgbClr val="E50856"/>
                </a:solidFill>
              </a:rPr>
              <a:t> Ontwikkeling </a:t>
            </a:r>
            <a:r>
              <a:rPr lang="en-AU" sz="6400" dirty="0">
                <a:solidFill>
                  <a:srgbClr val="E50856"/>
                </a:solidFill>
              </a:rPr>
              <a:t>BAR 1.0  </a:t>
            </a:r>
          </a:p>
        </p:txBody>
      </p:sp>
      <p:sp>
        <p:nvSpPr>
          <p:cNvPr id="3" name="Tijdelijke aanduiding voor inhoud 2"/>
          <p:cNvSpPr>
            <a:spLocks noGrp="1"/>
          </p:cNvSpPr>
          <p:nvPr>
            <p:ph sz="half" idx="2"/>
          </p:nvPr>
        </p:nvSpPr>
        <p:spPr>
          <a:xfrm>
            <a:off x="1389888" y="4013199"/>
            <a:ext cx="21488400" cy="7502616"/>
          </a:xfrm>
        </p:spPr>
        <p:txBody>
          <a:bodyPr/>
          <a:lstStyle/>
          <a:p>
            <a:pPr>
              <a:buFont typeface="Arial"/>
              <a:buChar char="•"/>
            </a:pPr>
            <a:r>
              <a:rPr lang="nl-NL" sz="4000" dirty="0"/>
              <a:t>Literatuuronderzoek </a:t>
            </a:r>
          </a:p>
          <a:p>
            <a:pPr>
              <a:buFont typeface="Arial"/>
              <a:buChar char="•"/>
            </a:pPr>
            <a:r>
              <a:rPr lang="nl-NL" sz="4000" dirty="0"/>
              <a:t>Interviews bedrijfsartsen, arbeidsdeskundigen, verzekeringsartsen en andere stakeholders</a:t>
            </a:r>
          </a:p>
          <a:p>
            <a:pPr>
              <a:buFont typeface="Arial"/>
              <a:buChar char="•"/>
            </a:pPr>
            <a:r>
              <a:rPr lang="nl-NL" sz="4000" dirty="0"/>
              <a:t>Focusgroepen met de drie beroepsgroepen</a:t>
            </a:r>
          </a:p>
          <a:p>
            <a:pPr>
              <a:buFont typeface="Arial"/>
              <a:buChar char="•"/>
            </a:pPr>
            <a:r>
              <a:rPr lang="nl-NL" sz="4000" dirty="0"/>
              <a:t>Delphi studie</a:t>
            </a:r>
          </a:p>
          <a:p>
            <a:pPr marL="1787525" lvl="1" indent="82550">
              <a:buFont typeface="Courier New" panose="02070309020205020404" pitchFamily="49" charset="0"/>
              <a:buChar char="o"/>
            </a:pPr>
            <a:r>
              <a:rPr lang="nl-NL" sz="4000" dirty="0"/>
              <a:t> Bepalen randvoorwaarden instrument</a:t>
            </a:r>
          </a:p>
          <a:p>
            <a:pPr marL="1954213" lvl="1" indent="-84138">
              <a:buFont typeface="Courier New"/>
              <a:buChar char="o"/>
            </a:pPr>
            <a:r>
              <a:rPr lang="nl-NL" sz="4000" dirty="0"/>
              <a:t>  Ontwikkeling multidisciplinaire leidraad</a:t>
            </a:r>
          </a:p>
          <a:p>
            <a:pPr>
              <a:buFont typeface="Arial"/>
              <a:buChar char="•"/>
            </a:pPr>
            <a:r>
              <a:rPr lang="nl-NL" sz="4000" dirty="0"/>
              <a:t>Proefateliers (</a:t>
            </a:r>
            <a:r>
              <a:rPr lang="nl-NL" sz="4000" dirty="0" err="1"/>
              <a:t>ZonMw</a:t>
            </a:r>
            <a:r>
              <a:rPr lang="nl-NL" sz="4000" dirty="0"/>
              <a:t>)</a:t>
            </a:r>
          </a:p>
          <a:p>
            <a:pPr>
              <a:buFont typeface="Arial"/>
              <a:buChar char="•"/>
            </a:pPr>
            <a:r>
              <a:rPr lang="nl-NL" sz="4000" dirty="0"/>
              <a:t>Afstemming beroepsverenigingen en UWV</a:t>
            </a:r>
          </a:p>
        </p:txBody>
      </p:sp>
      <p:pic>
        <p:nvPicPr>
          <p:cNvPr id="4" name="Picture 4" descr="https://www.zonmw.nl/fileadmin/_processed_/3/4/csm_BAR_instrument_a8fdc5525c.jpg">
            <a:extLst>
              <a:ext uri="{FF2B5EF4-FFF2-40B4-BE49-F238E27FC236}">
                <a16:creationId xmlns:a16="http://schemas.microsoft.com/office/drawing/2014/main" id="{59076A08-48FA-49B8-9BBC-A18801772C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17210" y="7639838"/>
            <a:ext cx="6886701" cy="3875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2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796A4F-3149-4C5F-8B94-B7152F246965}"/>
              </a:ext>
            </a:extLst>
          </p:cNvPr>
          <p:cNvSpPr>
            <a:spLocks noGrp="1"/>
          </p:cNvSpPr>
          <p:nvPr>
            <p:ph type="title"/>
          </p:nvPr>
        </p:nvSpPr>
        <p:spPr/>
        <p:txBody>
          <a:bodyPr/>
          <a:lstStyle/>
          <a:p>
            <a:r>
              <a:rPr lang="nl-NL" dirty="0"/>
              <a:t>BAR 1.0 instrument &amp; leidraad</a:t>
            </a:r>
          </a:p>
        </p:txBody>
      </p:sp>
      <p:sp>
        <p:nvSpPr>
          <p:cNvPr id="3" name="Tijdelijke aanduiding voor tekst 2">
            <a:extLst>
              <a:ext uri="{FF2B5EF4-FFF2-40B4-BE49-F238E27FC236}">
                <a16:creationId xmlns:a16="http://schemas.microsoft.com/office/drawing/2014/main" id="{BD389974-B141-4262-9F65-EEB4895311AA}"/>
              </a:ext>
            </a:extLst>
          </p:cNvPr>
          <p:cNvSpPr>
            <a:spLocks noGrp="1"/>
          </p:cNvSpPr>
          <p:nvPr>
            <p:ph type="body" sz="quarter" idx="12"/>
          </p:nvPr>
        </p:nvSpPr>
        <p:spPr/>
        <p:txBody>
          <a:bodyPr/>
          <a:lstStyle/>
          <a:p>
            <a:r>
              <a:rPr lang="nl-NL" b="0" i="0" dirty="0">
                <a:effectLst/>
                <a:latin typeface="Calibri" panose="020F0502020204030204" pitchFamily="34" charset="0"/>
              </a:rPr>
              <a:t>* Gebaseerd op ICF</a:t>
            </a:r>
          </a:p>
          <a:p>
            <a:endParaRPr lang="nl-NL" dirty="0">
              <a:latin typeface="Calibri" panose="020F0502020204030204" pitchFamily="34" charset="0"/>
            </a:endParaRPr>
          </a:p>
          <a:p>
            <a:r>
              <a:rPr lang="nl-NL" dirty="0">
                <a:latin typeface="Calibri" panose="020F0502020204030204" pitchFamily="34" charset="0"/>
              </a:rPr>
              <a:t>*  Onderdelen in het BAR instrument:</a:t>
            </a:r>
          </a:p>
          <a:p>
            <a:pPr marL="2441575" indent="-571500">
              <a:buFont typeface="Wingdings" panose="05000000000000000000" pitchFamily="2" charset="2"/>
              <a:buChar char="ü"/>
            </a:pPr>
            <a:r>
              <a:rPr lang="nl-NL" dirty="0">
                <a:latin typeface="Calibri" panose="020F0502020204030204" pitchFamily="34" charset="0"/>
              </a:rPr>
              <a:t>activiteiten en participatie; : persoonlijk functioneren, sociaal functioneren en</a:t>
            </a:r>
          </a:p>
          <a:p>
            <a:pPr marL="1870075"/>
            <a:r>
              <a:rPr lang="nl-NL" dirty="0">
                <a:latin typeface="Calibri" panose="020F0502020204030204" pitchFamily="34" charset="0"/>
              </a:rPr>
              <a:t>		lichamelijk functioneren.</a:t>
            </a:r>
          </a:p>
          <a:p>
            <a:pPr marL="2441575" indent="-571500">
              <a:buFont typeface="Wingdings" panose="05000000000000000000" pitchFamily="2" charset="2"/>
              <a:buChar char="ü"/>
            </a:pPr>
            <a:r>
              <a:rPr lang="nl-NL" dirty="0">
                <a:latin typeface="Calibri" panose="020F0502020204030204" pitchFamily="34" charset="0"/>
              </a:rPr>
              <a:t>werkfactoren;</a:t>
            </a:r>
          </a:p>
          <a:p>
            <a:pPr marL="2441575" indent="-571500">
              <a:buFont typeface="Wingdings" panose="05000000000000000000" pitchFamily="2" charset="2"/>
              <a:buChar char="ü"/>
            </a:pPr>
            <a:r>
              <a:rPr lang="nl-NL" dirty="0">
                <a:latin typeface="Calibri" panose="020F0502020204030204" pitchFamily="34" charset="0"/>
              </a:rPr>
              <a:t>persoonlijke factoren;</a:t>
            </a:r>
          </a:p>
          <a:p>
            <a:pPr marL="2441575" indent="-571500">
              <a:buFont typeface="Wingdings" panose="05000000000000000000" pitchFamily="2" charset="2"/>
              <a:buChar char="ü"/>
            </a:pPr>
            <a:r>
              <a:rPr lang="nl-NL" dirty="0">
                <a:latin typeface="Calibri" panose="020F0502020204030204" pitchFamily="34" charset="0"/>
              </a:rPr>
              <a:t>prognose;</a:t>
            </a:r>
          </a:p>
          <a:p>
            <a:pPr marL="2441575" indent="-571500">
              <a:buFont typeface="Wingdings" panose="05000000000000000000" pitchFamily="2" charset="2"/>
              <a:buChar char="ü"/>
            </a:pPr>
            <a:r>
              <a:rPr lang="nl-NL" dirty="0">
                <a:latin typeface="Calibri" panose="020F0502020204030204" pitchFamily="34" charset="0"/>
              </a:rPr>
              <a:t>visie werknemer</a:t>
            </a:r>
          </a:p>
          <a:p>
            <a:endParaRPr lang="nl-NL" dirty="0">
              <a:latin typeface="Calibri" panose="020F0502020204030204" pitchFamily="34" charset="0"/>
            </a:endParaRPr>
          </a:p>
          <a:p>
            <a:pPr marL="571500" indent="-571500">
              <a:buFont typeface="Arial" panose="020B0604020202020204" pitchFamily="34" charset="0"/>
              <a:buChar char="•"/>
            </a:pPr>
            <a:r>
              <a:rPr lang="nl-NL" dirty="0">
                <a:latin typeface="Calibri" panose="020F0502020204030204" pitchFamily="34" charset="0"/>
              </a:rPr>
              <a:t>Multidisciplinaire leidraad: </a:t>
            </a:r>
          </a:p>
          <a:p>
            <a:r>
              <a:rPr lang="nl-NL" dirty="0">
                <a:latin typeface="Calibri" panose="020F0502020204030204" pitchFamily="34" charset="0"/>
              </a:rPr>
              <a:t>toelichting op het instrument, achtergronden bij begrippen , het ICF en </a:t>
            </a:r>
            <a:r>
              <a:rPr lang="nl-NL" dirty="0" err="1">
                <a:latin typeface="Calibri" panose="020F0502020204030204" pitchFamily="34" charset="0"/>
              </a:rPr>
              <a:t>poortwachterproces</a:t>
            </a:r>
            <a:r>
              <a:rPr lang="nl-NL" dirty="0">
                <a:latin typeface="Calibri" panose="020F0502020204030204" pitchFamily="34" charset="0"/>
              </a:rPr>
              <a:t>, momenten van afstemming</a:t>
            </a:r>
          </a:p>
          <a:p>
            <a:endParaRPr lang="nl-NL" dirty="0">
              <a:latin typeface="Calibri" panose="020F0502020204030204" pitchFamily="34" charset="0"/>
            </a:endParaRPr>
          </a:p>
          <a:p>
            <a:r>
              <a:rPr lang="nl-NL" b="0" i="0" dirty="0">
                <a:effectLst/>
                <a:latin typeface="Calibri" panose="020F0502020204030204" pitchFamily="34" charset="0"/>
              </a:rPr>
              <a:t> </a:t>
            </a:r>
            <a:r>
              <a:rPr lang="nl-NL" u="sng" dirty="0">
                <a:latin typeface="Calibri" panose="020F0502020204030204" pitchFamily="34" charset="0"/>
              </a:rPr>
              <a:t>Instrument</a:t>
            </a:r>
            <a:r>
              <a:rPr lang="nl-NL" dirty="0">
                <a:latin typeface="Calibri" panose="020F0502020204030204" pitchFamily="34" charset="0"/>
              </a:rPr>
              <a:t> en </a:t>
            </a:r>
            <a:r>
              <a:rPr lang="nl-NL" u="sng" dirty="0">
                <a:latin typeface="Calibri" panose="020F0502020204030204" pitchFamily="34" charset="0"/>
              </a:rPr>
              <a:t>leidraad  </a:t>
            </a:r>
            <a:r>
              <a:rPr lang="nl-NL" dirty="0">
                <a:latin typeface="Calibri" panose="020F0502020204030204" pitchFamily="34" charset="0"/>
              </a:rPr>
              <a:t>te downloaden via project website </a:t>
            </a:r>
            <a:r>
              <a:rPr lang="nl-NL" b="0" i="0" dirty="0">
                <a:effectLst/>
                <a:latin typeface="Calibri" panose="020F0502020204030204" pitchFamily="34" charset="0"/>
              </a:rPr>
              <a:t>: </a:t>
            </a:r>
            <a:r>
              <a:rPr lang="nl-NL" b="0" i="0" u="sng" dirty="0">
                <a:solidFill>
                  <a:srgbClr val="E4170F"/>
                </a:solidFill>
                <a:effectLst/>
                <a:latin typeface="Calibri" panose="020F0502020204030204" pitchFamily="34" charset="0"/>
                <a:hlinkClick r:id="rId3"/>
              </a:rPr>
              <a:t>www.bar-project.nl</a:t>
            </a:r>
            <a:endParaRPr lang="nl-NL" u="sng" dirty="0">
              <a:solidFill>
                <a:srgbClr val="E4170F"/>
              </a:solidFill>
              <a:latin typeface="Calibri" panose="020F0502020204030204" pitchFamily="34" charset="0"/>
            </a:endParaRPr>
          </a:p>
          <a:p>
            <a:r>
              <a:rPr lang="nl-NL" dirty="0">
                <a:latin typeface="Calibri" panose="020F0502020204030204" pitchFamily="34" charset="0"/>
              </a:rPr>
              <a:t> </a:t>
            </a:r>
          </a:p>
        </p:txBody>
      </p:sp>
    </p:spTree>
    <p:extLst>
      <p:ext uri="{BB962C8B-B14F-4D97-AF65-F5344CB8AC3E}">
        <p14:creationId xmlns:p14="http://schemas.microsoft.com/office/powerpoint/2010/main" val="175403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6200" y="1372041"/>
            <a:ext cx="21532088" cy="2209358"/>
          </a:xfrm>
        </p:spPr>
        <p:txBody>
          <a:bodyPr/>
          <a:lstStyle/>
          <a:p>
            <a:r>
              <a:rPr lang="en-AU" sz="6400" dirty="0" err="1">
                <a:solidFill>
                  <a:srgbClr val="E50856"/>
                </a:solidFill>
              </a:rPr>
              <a:t>Doorontwikkeling</a:t>
            </a:r>
            <a:r>
              <a:rPr lang="en-AU" sz="6400" dirty="0">
                <a:solidFill>
                  <a:srgbClr val="E50856"/>
                </a:solidFill>
              </a:rPr>
              <a:t> &amp; </a:t>
            </a:r>
            <a:r>
              <a:rPr lang="en-AU" sz="6400" dirty="0" err="1">
                <a:solidFill>
                  <a:srgbClr val="E50856"/>
                </a:solidFill>
              </a:rPr>
              <a:t>validering</a:t>
            </a:r>
            <a:r>
              <a:rPr lang="en-AU" sz="6400" dirty="0">
                <a:solidFill>
                  <a:srgbClr val="E50856"/>
                </a:solidFill>
              </a:rPr>
              <a:t> BAR 2.0 </a:t>
            </a:r>
          </a:p>
        </p:txBody>
      </p:sp>
      <p:sp>
        <p:nvSpPr>
          <p:cNvPr id="3" name="Tijdelijke aanduiding voor inhoud 2"/>
          <p:cNvSpPr>
            <a:spLocks noGrp="1"/>
          </p:cNvSpPr>
          <p:nvPr>
            <p:ph sz="half" idx="2"/>
          </p:nvPr>
        </p:nvSpPr>
        <p:spPr>
          <a:xfrm>
            <a:off x="1447800" y="3581399"/>
            <a:ext cx="21488400" cy="7391402"/>
          </a:xfrm>
        </p:spPr>
        <p:txBody>
          <a:bodyPr>
            <a:normAutofit fontScale="92500" lnSpcReduction="10000"/>
          </a:bodyPr>
          <a:lstStyle/>
          <a:p>
            <a:pPr>
              <a:buFont typeface="Arial"/>
              <a:buChar char="•"/>
            </a:pPr>
            <a:r>
              <a:rPr lang="nl-NL" sz="4000" dirty="0"/>
              <a:t>Meerjarig Project gestart 1 februari 2022</a:t>
            </a:r>
          </a:p>
          <a:p>
            <a:pPr>
              <a:buFont typeface="Arial"/>
              <a:buChar char="•"/>
            </a:pPr>
            <a:r>
              <a:rPr lang="nl-NL" sz="4000" dirty="0"/>
              <a:t>Consortium: AUMC, UMCG- HAN </a:t>
            </a:r>
          </a:p>
          <a:p>
            <a:pPr>
              <a:buFont typeface="Arial"/>
              <a:buChar char="•"/>
            </a:pPr>
            <a:r>
              <a:rPr lang="nl-NL" sz="4000" dirty="0"/>
              <a:t> Op basis van onderzoek &amp; praktijkervaring instrument verder ontwikkelen!</a:t>
            </a:r>
          </a:p>
          <a:p>
            <a:pPr>
              <a:buFont typeface="Arial"/>
              <a:buChar char="•"/>
            </a:pPr>
            <a:endParaRPr lang="nl-NL" sz="4000" dirty="0"/>
          </a:p>
          <a:p>
            <a:pPr>
              <a:buFont typeface="Arial"/>
              <a:buChar char="•"/>
            </a:pPr>
            <a:r>
              <a:rPr lang="nl-NL" sz="4000" dirty="0"/>
              <a:t>Doorontwikkeling en wetenschappelijke onderbouwing BAR instrument en leidraad</a:t>
            </a:r>
          </a:p>
          <a:p>
            <a:pPr marL="2324100" indent="-533400">
              <a:buFont typeface="Courier New" panose="02070309020205020404" pitchFamily="49" charset="0"/>
              <a:buChar char="o"/>
            </a:pPr>
            <a:r>
              <a:rPr lang="nl-NL" sz="4000" dirty="0"/>
              <a:t>Validering en bruikbaarheid</a:t>
            </a:r>
          </a:p>
          <a:p>
            <a:pPr marL="2324100" indent="-533400">
              <a:buFont typeface="Courier New" panose="02070309020205020404" pitchFamily="49" charset="0"/>
              <a:buChar char="o"/>
            </a:pPr>
            <a:r>
              <a:rPr lang="nl-NL" sz="4000" dirty="0"/>
              <a:t>digitale inbedding</a:t>
            </a:r>
          </a:p>
          <a:p>
            <a:pPr marL="2324100" indent="-533400">
              <a:buFont typeface="Courier New" panose="02070309020205020404" pitchFamily="49" charset="0"/>
              <a:buChar char="o"/>
            </a:pPr>
            <a:r>
              <a:rPr lang="nl-NL" sz="4000" dirty="0"/>
              <a:t>Proces- en effectevaluatie </a:t>
            </a:r>
            <a:r>
              <a:rPr lang="nl-NL" sz="4000" dirty="0" err="1"/>
              <a:t>tav</a:t>
            </a:r>
            <a:r>
              <a:rPr lang="nl-NL" sz="4000" dirty="0"/>
              <a:t> samenwerking &amp; re-integratie </a:t>
            </a:r>
          </a:p>
          <a:p>
            <a:pPr marL="0" indent="0">
              <a:buNone/>
            </a:pPr>
            <a:endParaRPr lang="nl-NL" sz="4000" dirty="0"/>
          </a:p>
          <a:p>
            <a:pPr>
              <a:buFont typeface="Arial"/>
              <a:buChar char="•"/>
            </a:pPr>
            <a:r>
              <a:rPr lang="nl-NL" sz="4000" dirty="0"/>
              <a:t>Expliciete inbreng van de werknemer en de werkgever, naast de ervaringen uit de praktijk van de betrokken professionals</a:t>
            </a:r>
          </a:p>
          <a:p>
            <a:pPr>
              <a:buFont typeface="Arial"/>
              <a:buChar char="•"/>
            </a:pPr>
            <a:endParaRPr lang="nl-NL" sz="4000" dirty="0"/>
          </a:p>
          <a:p>
            <a:pPr marL="131400" indent="0">
              <a:buNone/>
            </a:pPr>
            <a:endParaRPr lang="nl-NL" sz="4000" dirty="0"/>
          </a:p>
        </p:txBody>
      </p:sp>
      <p:pic>
        <p:nvPicPr>
          <p:cNvPr id="4" name="Afbeelding 3" descr="Schermopname">
            <a:extLst>
              <a:ext uri="{FF2B5EF4-FFF2-40B4-BE49-F238E27FC236}">
                <a16:creationId xmlns:a16="http://schemas.microsoft.com/office/drawing/2014/main" id="{B6ACF003-FC63-4F58-B3D5-51EF41E0FD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4842" y="10964291"/>
            <a:ext cx="16370504" cy="2751709"/>
          </a:xfrm>
          <a:prstGeom prst="rect">
            <a:avLst/>
          </a:prstGeom>
        </p:spPr>
      </p:pic>
    </p:spTree>
    <p:extLst>
      <p:ext uri="{BB962C8B-B14F-4D97-AF65-F5344CB8AC3E}">
        <p14:creationId xmlns:p14="http://schemas.microsoft.com/office/powerpoint/2010/main" val="97739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6199" y="1372041"/>
            <a:ext cx="23374134" cy="2651126"/>
          </a:xfrm>
        </p:spPr>
        <p:txBody>
          <a:bodyPr/>
          <a:lstStyle/>
          <a:p>
            <a:r>
              <a:rPr lang="en-AU" sz="6400" dirty="0">
                <a:solidFill>
                  <a:srgbClr val="E50856"/>
                </a:solidFill>
              </a:rPr>
              <a:t>4 </a:t>
            </a:r>
            <a:r>
              <a:rPr lang="en-AU" sz="6400" dirty="0" err="1">
                <a:solidFill>
                  <a:srgbClr val="E50856"/>
                </a:solidFill>
              </a:rPr>
              <a:t>Werkpakketten</a:t>
            </a:r>
            <a:r>
              <a:rPr lang="en-AU" sz="6400" dirty="0">
                <a:solidFill>
                  <a:srgbClr val="E50856"/>
                </a:solidFill>
              </a:rPr>
              <a:t>; 2 </a:t>
            </a:r>
            <a:r>
              <a:rPr lang="en-AU" sz="6400" dirty="0" err="1">
                <a:solidFill>
                  <a:srgbClr val="E50856"/>
                </a:solidFill>
              </a:rPr>
              <a:t>fases</a:t>
            </a:r>
            <a:r>
              <a:rPr lang="en-AU" sz="6400" dirty="0">
                <a:solidFill>
                  <a:srgbClr val="E50856"/>
                </a:solidFill>
              </a:rPr>
              <a:t> </a:t>
            </a:r>
            <a:endParaRPr lang="en-AU" sz="4800" dirty="0">
              <a:solidFill>
                <a:srgbClr val="E50856"/>
              </a:solidFill>
            </a:endParaRPr>
          </a:p>
        </p:txBody>
      </p:sp>
      <p:sp>
        <p:nvSpPr>
          <p:cNvPr id="3" name="Tijdelijke aanduiding voor inhoud 2"/>
          <p:cNvSpPr>
            <a:spLocks noGrp="1"/>
          </p:cNvSpPr>
          <p:nvPr>
            <p:ph sz="half" idx="2"/>
          </p:nvPr>
        </p:nvSpPr>
        <p:spPr>
          <a:xfrm>
            <a:off x="1389888" y="3986590"/>
            <a:ext cx="10222992" cy="7502616"/>
          </a:xfrm>
        </p:spPr>
        <p:txBody>
          <a:bodyPr/>
          <a:lstStyle/>
          <a:p>
            <a:pPr>
              <a:buFont typeface="Arial"/>
              <a:buChar char="•"/>
            </a:pPr>
            <a:r>
              <a:rPr lang="nl-NL" sz="4400" b="1" dirty="0"/>
              <a:t>Werkpakket 1: </a:t>
            </a:r>
            <a:r>
              <a:rPr lang="nl-NL" sz="4400" b="1" dirty="0" err="1"/>
              <a:t>Doorontwikkelen</a:t>
            </a:r>
            <a:r>
              <a:rPr lang="nl-NL" sz="4400" b="1" dirty="0"/>
              <a:t> </a:t>
            </a:r>
          </a:p>
          <a:p>
            <a:pPr lvl="1">
              <a:buFont typeface="Arial"/>
              <a:buChar char="•"/>
            </a:pPr>
            <a:r>
              <a:rPr lang="nl-NL" sz="4000" dirty="0"/>
              <a:t>Werknemers- en werkgeversreis</a:t>
            </a:r>
          </a:p>
          <a:p>
            <a:pPr lvl="1">
              <a:buFont typeface="Arial"/>
              <a:buChar char="•"/>
            </a:pPr>
            <a:r>
              <a:rPr lang="nl-NL" sz="4000" dirty="0"/>
              <a:t>Focusgroepen professionals</a:t>
            </a:r>
          </a:p>
          <a:p>
            <a:pPr lvl="1">
              <a:buFont typeface="Arial"/>
              <a:buChar char="•"/>
            </a:pPr>
            <a:r>
              <a:rPr lang="nl-NL" sz="4000" b="1" dirty="0">
                <a:solidFill>
                  <a:schemeClr val="bg1">
                    <a:lumMod val="75000"/>
                  </a:schemeClr>
                </a:solidFill>
                <a:sym typeface="Wingdings" panose="05000000000000000000" pitchFamily="2" charset="2"/>
              </a:rPr>
              <a:t>Haalbaarheidsstudie</a:t>
            </a:r>
            <a:br>
              <a:rPr lang="nl-NL" sz="4000" dirty="0">
                <a:sym typeface="Wingdings" panose="05000000000000000000" pitchFamily="2" charset="2"/>
              </a:rPr>
            </a:br>
            <a:endParaRPr lang="nl-NL" sz="4000" dirty="0">
              <a:sym typeface="Wingdings" panose="05000000000000000000" pitchFamily="2" charset="2"/>
            </a:endParaRPr>
          </a:p>
          <a:p>
            <a:pPr lvl="1">
              <a:buFont typeface="Arial"/>
              <a:buChar char="•"/>
            </a:pPr>
            <a:endParaRPr lang="nl-NL" sz="4000" dirty="0"/>
          </a:p>
          <a:p>
            <a:pPr>
              <a:buFont typeface="Arial"/>
              <a:buChar char="•"/>
            </a:pPr>
            <a:r>
              <a:rPr lang="nl-NL" sz="4400" b="1" dirty="0"/>
              <a:t>Werkpakket 2: Digitaliseren</a:t>
            </a:r>
          </a:p>
          <a:p>
            <a:pPr lvl="1">
              <a:buFont typeface="Arial"/>
              <a:buChar char="•"/>
            </a:pPr>
            <a:r>
              <a:rPr lang="nl-NL" sz="4000" dirty="0"/>
              <a:t>Interviewstudie</a:t>
            </a:r>
          </a:p>
          <a:p>
            <a:pPr lvl="1">
              <a:buFont typeface="Arial"/>
              <a:buChar char="•"/>
            </a:pPr>
            <a:r>
              <a:rPr lang="nl-NL" sz="4000" b="1" dirty="0">
                <a:solidFill>
                  <a:schemeClr val="bg1">
                    <a:lumMod val="75000"/>
                  </a:schemeClr>
                </a:solidFill>
              </a:rPr>
              <a:t>Probleemanalyse + ontwikkel/testplan</a:t>
            </a:r>
          </a:p>
          <a:p>
            <a:pPr marL="914400" lvl="1" indent="0">
              <a:buNone/>
            </a:pPr>
            <a:endParaRPr lang="nl-NL" sz="4000" dirty="0"/>
          </a:p>
          <a:p>
            <a:pPr marL="0" indent="0">
              <a:buNone/>
            </a:pPr>
            <a:endParaRPr lang="nl-NL" sz="4000" dirty="0"/>
          </a:p>
        </p:txBody>
      </p:sp>
      <p:sp>
        <p:nvSpPr>
          <p:cNvPr id="5" name="Tijdelijke aanduiding voor inhoud 2"/>
          <p:cNvSpPr txBox="1">
            <a:spLocks/>
          </p:cNvSpPr>
          <p:nvPr/>
        </p:nvSpPr>
        <p:spPr>
          <a:xfrm>
            <a:off x="13490448" y="3986590"/>
            <a:ext cx="10222992" cy="7502616"/>
          </a:xfrm>
          <a:prstGeom prst="rect">
            <a:avLst/>
          </a:prstGeom>
        </p:spPr>
        <p:txBody>
          <a:bodyPr/>
          <a:lstStyle>
            <a:lvl1pPr marL="228600" indent="-228600" algn="l" defTabSz="914400" rtl="0" eaLnBrk="1" latinLnBrk="0" hangingPunct="1">
              <a:lnSpc>
                <a:spcPct val="125000"/>
              </a:lnSpc>
              <a:spcBef>
                <a:spcPts val="0"/>
              </a:spcBef>
              <a:buFont typeface="Arial" panose="020B0604020202020204" pitchFamily="34" charset="0"/>
              <a:buChar char="•"/>
              <a:defRPr sz="23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a:buChar char="•"/>
            </a:pPr>
            <a:r>
              <a:rPr lang="nl-NL" sz="4400" b="1" dirty="0">
                <a:latin typeface="Arial" panose="020B0604020202020204" pitchFamily="34" charset="0"/>
                <a:cs typeface="Arial" panose="020B0604020202020204" pitchFamily="34" charset="0"/>
              </a:rPr>
              <a:t>Werkpakket 3: Valideren</a:t>
            </a:r>
          </a:p>
          <a:p>
            <a:pPr lvl="1">
              <a:buFont typeface="Arial"/>
              <a:buChar char="•"/>
            </a:pPr>
            <a:r>
              <a:rPr lang="nl-NL" sz="4000" dirty="0">
                <a:latin typeface="Arial" panose="020B0604020202020204" pitchFamily="34" charset="0"/>
                <a:cs typeface="Arial" panose="020B0604020202020204" pitchFamily="34" charset="0"/>
              </a:rPr>
              <a:t>Ontwikkeling gouden standaard voorbeeldcasuïstiek</a:t>
            </a:r>
          </a:p>
          <a:p>
            <a:pPr lvl="1">
              <a:buFont typeface="Arial"/>
              <a:buChar char="•"/>
            </a:pPr>
            <a:r>
              <a:rPr lang="nl-NL" sz="4000" b="1" dirty="0">
                <a:solidFill>
                  <a:schemeClr val="bg1">
                    <a:lumMod val="75000"/>
                  </a:schemeClr>
                </a:solidFill>
                <a:latin typeface="Arial" panose="020B0604020202020204" pitchFamily="34" charset="0"/>
                <a:cs typeface="Arial" panose="020B0604020202020204" pitchFamily="34" charset="0"/>
              </a:rPr>
              <a:t>Validering m.b.v. gouden standaard voorbeeldcasuïstiek</a:t>
            </a:r>
          </a:p>
          <a:p>
            <a:pPr>
              <a:buFont typeface="Arial"/>
              <a:buChar char="•"/>
            </a:pPr>
            <a:endParaRPr lang="nl-NL" sz="4400" b="1" dirty="0">
              <a:latin typeface="Arial" panose="020B0604020202020204" pitchFamily="34" charset="0"/>
              <a:cs typeface="Arial" panose="020B0604020202020204" pitchFamily="34" charset="0"/>
            </a:endParaRPr>
          </a:p>
          <a:p>
            <a:pPr>
              <a:buFont typeface="Arial"/>
              <a:buChar char="•"/>
            </a:pPr>
            <a:r>
              <a:rPr lang="nl-NL" sz="4400" b="1" dirty="0">
                <a:latin typeface="Arial" panose="020B0604020202020204" pitchFamily="34" charset="0"/>
                <a:cs typeface="Arial" panose="020B0604020202020204" pitchFamily="34" charset="0"/>
              </a:rPr>
              <a:t>Werkpakket 4: Evalueren</a:t>
            </a:r>
          </a:p>
          <a:p>
            <a:pPr lvl="1">
              <a:buFont typeface="Arial"/>
              <a:buChar char="•"/>
            </a:pPr>
            <a:r>
              <a:rPr lang="nl-NL" sz="4000" dirty="0">
                <a:latin typeface="Arial" panose="020B0604020202020204" pitchFamily="34" charset="0"/>
                <a:cs typeface="Arial" panose="020B0604020202020204" pitchFamily="34" charset="0"/>
              </a:rPr>
              <a:t>Ontwikkeling monitorsysteem en nulmeting</a:t>
            </a:r>
          </a:p>
          <a:p>
            <a:pPr lvl="1">
              <a:buFont typeface="Arial"/>
              <a:buChar char="•"/>
            </a:pPr>
            <a:r>
              <a:rPr lang="nl-NL" sz="4000" b="1" dirty="0" err="1">
                <a:solidFill>
                  <a:schemeClr val="bg1">
                    <a:lumMod val="75000"/>
                  </a:schemeClr>
                </a:solidFill>
                <a:latin typeface="Arial" panose="020B0604020202020204" pitchFamily="34" charset="0"/>
                <a:cs typeface="Arial" panose="020B0604020202020204" pitchFamily="34" charset="0"/>
              </a:rPr>
              <a:t>Proof</a:t>
            </a:r>
            <a:r>
              <a:rPr lang="nl-NL" sz="4000" b="1" dirty="0">
                <a:solidFill>
                  <a:schemeClr val="bg1">
                    <a:lumMod val="75000"/>
                  </a:schemeClr>
                </a:solidFill>
                <a:latin typeface="Arial" panose="020B0604020202020204" pitchFamily="34" charset="0"/>
                <a:cs typeface="Arial" panose="020B0604020202020204" pitchFamily="34" charset="0"/>
              </a:rPr>
              <a:t> of concept studie</a:t>
            </a:r>
          </a:p>
          <a:p>
            <a:pPr lvl="1">
              <a:buFont typeface="Arial"/>
              <a:buChar char="•"/>
            </a:pPr>
            <a:r>
              <a:rPr lang="nl-NL" sz="4000" b="1" dirty="0">
                <a:solidFill>
                  <a:schemeClr val="bg1">
                    <a:lumMod val="75000"/>
                  </a:schemeClr>
                </a:solidFill>
                <a:latin typeface="Arial" panose="020B0604020202020204" pitchFamily="34" charset="0"/>
                <a:cs typeface="Arial" panose="020B0604020202020204" pitchFamily="34" charset="0"/>
              </a:rPr>
              <a:t>Effect- en procesevaluatie</a:t>
            </a:r>
            <a:endParaRPr lang="nl-NL" sz="4000" dirty="0">
              <a:solidFill>
                <a:schemeClr val="bg1">
                  <a:lumMod val="75000"/>
                </a:schemeClr>
              </a:solidFill>
              <a:latin typeface="Arial" panose="020B0604020202020204" pitchFamily="34" charset="0"/>
              <a:cs typeface="Arial" panose="020B0604020202020204" pitchFamily="34" charset="0"/>
            </a:endParaRPr>
          </a:p>
          <a:p>
            <a:pPr marL="0" indent="0">
              <a:buNone/>
            </a:pPr>
            <a:endParaRPr lang="nl-NL" sz="4000" dirty="0"/>
          </a:p>
        </p:txBody>
      </p:sp>
    </p:spTree>
    <p:extLst>
      <p:ext uri="{BB962C8B-B14F-4D97-AF65-F5344CB8AC3E}">
        <p14:creationId xmlns:p14="http://schemas.microsoft.com/office/powerpoint/2010/main" val="3167863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breed" id="{D1F036A7-F937-DC48-8B15-EB2FE4706ED9}" vid="{33389013-E7CF-134D-8636-86CB5783EA5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B2F16E96FF2741942526240855D824" ma:contentTypeVersion="13" ma:contentTypeDescription="Een nieuw document maken." ma:contentTypeScope="" ma:versionID="67668d39538244c09923941cec08845f">
  <xsd:schema xmlns:xsd="http://www.w3.org/2001/XMLSchema" xmlns:xs="http://www.w3.org/2001/XMLSchema" xmlns:p="http://schemas.microsoft.com/office/2006/metadata/properties" xmlns:ns2="cff08d2f-0970-4886-8bf4-21372e6225fb" xmlns:ns3="727a1d96-51bd-40a0-8bca-a43d1c4e03ac" targetNamespace="http://schemas.microsoft.com/office/2006/metadata/properties" ma:root="true" ma:fieldsID="708aefbf6e324fb5b467bf95e6d0c83e" ns2:_="" ns3:_="">
    <xsd:import namespace="cff08d2f-0970-4886-8bf4-21372e6225fb"/>
    <xsd:import namespace="727a1d96-51bd-40a0-8bca-a43d1c4e03a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f08d2f-0970-4886-8bf4-21372e6225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7a1d96-51bd-40a0-8bca-a43d1c4e03ac"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5836F5-4380-41A1-A4F9-C9B333419F46}"/>
</file>

<file path=customXml/itemProps2.xml><?xml version="1.0" encoding="utf-8"?>
<ds:datastoreItem xmlns:ds="http://schemas.openxmlformats.org/officeDocument/2006/customXml" ds:itemID="{BD7FF442-C0F7-4A23-872C-A5372413147B}"/>
</file>

<file path=customXml/itemProps3.xml><?xml version="1.0" encoding="utf-8"?>
<ds:datastoreItem xmlns:ds="http://schemas.openxmlformats.org/officeDocument/2006/customXml" ds:itemID="{908EDBB5-C32D-4C0E-8254-ACA4674204F7}"/>
</file>

<file path=docProps/app.xml><?xml version="1.0" encoding="utf-8"?>
<Properties xmlns="http://schemas.openxmlformats.org/officeDocument/2006/extended-properties" xmlns:vt="http://schemas.openxmlformats.org/officeDocument/2006/docPropsVTypes">
  <Template>Presentatie_breed</Template>
  <TotalTime>0</TotalTime>
  <Words>2022</Words>
  <Application>Microsoft Office PowerPoint</Application>
  <PresentationFormat>Aangepast</PresentationFormat>
  <Paragraphs>215</Paragraphs>
  <Slides>11</Slides>
  <Notes>11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Avenir Next Condensed</vt:lpstr>
      <vt:lpstr>Calibri</vt:lpstr>
      <vt:lpstr>Courier New</vt:lpstr>
      <vt:lpstr>Verdana</vt:lpstr>
      <vt:lpstr>Wingdings</vt:lpstr>
      <vt:lpstr>Kantoorthema</vt:lpstr>
      <vt:lpstr>PowerPoint-presentatie</vt:lpstr>
      <vt:lpstr>Aanleiding</vt:lpstr>
      <vt:lpstr>Doelstelling BAR-project</vt:lpstr>
      <vt:lpstr> Process ontwikkeling BAR 1.0</vt:lpstr>
      <vt:lpstr> Betrokken stakeholders</vt:lpstr>
      <vt:lpstr> Ontwikkeling BAR 1.0  </vt:lpstr>
      <vt:lpstr>BAR 1.0 instrument &amp; leidraad</vt:lpstr>
      <vt:lpstr>Doorontwikkeling &amp; validering BAR 2.0 </vt:lpstr>
      <vt:lpstr>4 Werkpakketten; 2 fases </vt:lpstr>
      <vt:lpstr>Programma Verbetering Kwaliteit Poortwachterproces: professionalisering </vt:lpstr>
      <vt:lpstr> ….Het succes van BAR zit hem niet alleen in het instrument zelf, maar vooral in de toepassing ervan in de praktijk……</vt:lpstr>
    </vt:vector>
  </TitlesOfParts>
  <Company>Hogeschool van Arnhem en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Zadelhoff Angelina van</dc:creator>
  <cp:lastModifiedBy>Shirley Oomens</cp:lastModifiedBy>
  <cp:revision>159</cp:revision>
  <cp:lastPrinted>2019-06-17T10:43:21Z</cp:lastPrinted>
  <dcterms:created xsi:type="dcterms:W3CDTF">2019-05-27T09:00:43Z</dcterms:created>
  <dcterms:modified xsi:type="dcterms:W3CDTF">2022-03-31T11:59:51Z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0x010100B7B2F16E96FF2741942526240855D824</vt:lpwstr>
  </property>
</Properties>
</file>