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6"/>
  </p:sldMasterIdLst>
  <p:notesMasterIdLst>
    <p:notesMasterId r:id="rId20"/>
  </p:notesMasterIdLst>
  <p:sldIdLst>
    <p:sldId id="259" r:id="rId7"/>
    <p:sldId id="286" r:id="rId8"/>
    <p:sldId id="431" r:id="rId9"/>
    <p:sldId id="302" r:id="rId10"/>
    <p:sldId id="303" r:id="rId11"/>
    <p:sldId id="301" r:id="rId12"/>
    <p:sldId id="271" r:id="rId13"/>
    <p:sldId id="304" r:id="rId14"/>
    <p:sldId id="430" r:id="rId15"/>
    <p:sldId id="432" r:id="rId16"/>
    <p:sldId id="300" r:id="rId17"/>
    <p:sldId id="295" r:id="rId18"/>
    <p:sldId id="427" r:id="rId19"/>
  </p:sldIdLst>
  <p:sldSz cx="9144000" cy="6858000" type="screen4x3"/>
  <p:notesSz cx="6858000" cy="10001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56"/>
    <a:srgbClr val="E508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ne Holleman" userId="ba050032-7f71-42bf-b27a-21de33eed18d" providerId="ADAL" clId="{3B09C8D0-67D5-4187-B89F-2083FDF9460D}"/>
    <pc:docChg chg="modSld">
      <pc:chgData name="Marianne Holleman" userId="ba050032-7f71-42bf-b27a-21de33eed18d" providerId="ADAL" clId="{3B09C8D0-67D5-4187-B89F-2083FDF9460D}" dt="2024-09-23T14:02:59.849" v="2" actId="20577"/>
      <pc:docMkLst>
        <pc:docMk/>
      </pc:docMkLst>
      <pc:sldChg chg="modSp mod">
        <pc:chgData name="Marianne Holleman" userId="ba050032-7f71-42bf-b27a-21de33eed18d" providerId="ADAL" clId="{3B09C8D0-67D5-4187-B89F-2083FDF9460D}" dt="2024-09-23T14:02:59.849" v="2" actId="20577"/>
        <pc:sldMkLst>
          <pc:docMk/>
          <pc:sldMk cId="1615885383" sldId="303"/>
        </pc:sldMkLst>
        <pc:spChg chg="mod">
          <ac:chgData name="Marianne Holleman" userId="ba050032-7f71-42bf-b27a-21de33eed18d" providerId="ADAL" clId="{3B09C8D0-67D5-4187-B89F-2083FDF9460D}" dt="2024-09-23T14:02:59.849" v="2" actId="20577"/>
          <ac:spMkLst>
            <pc:docMk/>
            <pc:sldMk cId="1615885383" sldId="303"/>
            <ac:spMk id="2" creationId="{8DDAE60F-45A1-4E7C-B1C1-5007FAFE3D2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8014F2-72F4-442E-AA78-F26110002B02}"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nl-NL"/>
        </a:p>
      </dgm:t>
    </dgm:pt>
    <dgm:pt modelId="{94252490-3CEB-42C1-8561-554513CE9430}">
      <dgm:prSet phldrT="[Tekst]" custT="1"/>
      <dgm:spPr>
        <a:xfrm>
          <a:off x="1943100" y="0"/>
          <a:ext cx="1600200" cy="1600200"/>
        </a:xfrm>
        <a:prstGeom prst="triangle">
          <a:avLst/>
        </a:prstGeom>
        <a:solidFill>
          <a:srgbClr val="99CB38">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nl-NL" sz="1500">
              <a:solidFill>
                <a:sysClr val="windowText" lastClr="000000"/>
              </a:solidFill>
              <a:latin typeface="Calibri" panose="020F0502020204030204"/>
              <a:ea typeface="+mn-ea"/>
              <a:cs typeface="+mn-cs"/>
            </a:rPr>
            <a:t>weten-   schappelijk onderzoek</a:t>
          </a:r>
        </a:p>
        <a:p>
          <a:pPr>
            <a:buNone/>
          </a:pPr>
          <a:endParaRPr lang="nl-NL" sz="1000">
            <a:solidFill>
              <a:sysClr val="windowText" lastClr="000000"/>
            </a:solidFill>
            <a:latin typeface="Calibri" panose="020F0502020204030204"/>
            <a:ea typeface="+mn-ea"/>
            <a:cs typeface="+mn-cs"/>
          </a:endParaRPr>
        </a:p>
      </dgm:t>
    </dgm:pt>
    <dgm:pt modelId="{D349789C-8EA0-4654-9213-74BF7BD7D7B4}" type="parTrans" cxnId="{62463793-7E03-4A58-8A0F-12785F4224EB}">
      <dgm:prSet/>
      <dgm:spPr/>
      <dgm:t>
        <a:bodyPr/>
        <a:lstStyle/>
        <a:p>
          <a:endParaRPr lang="nl-NL"/>
        </a:p>
      </dgm:t>
    </dgm:pt>
    <dgm:pt modelId="{5F94D0CF-C52B-499E-95C3-D02B19395135}" type="sibTrans" cxnId="{62463793-7E03-4A58-8A0F-12785F4224EB}">
      <dgm:prSet/>
      <dgm:spPr/>
      <dgm:t>
        <a:bodyPr/>
        <a:lstStyle/>
        <a:p>
          <a:endParaRPr lang="nl-NL"/>
        </a:p>
      </dgm:t>
    </dgm:pt>
    <dgm:pt modelId="{288ECCB7-7DEE-45E1-885C-ED1CDD6C732E}">
      <dgm:prSet phldrT="[Tekst]" custT="1"/>
      <dgm:spPr>
        <a:xfrm>
          <a:off x="1143000" y="1600200"/>
          <a:ext cx="1600200" cy="1600200"/>
        </a:xfrm>
        <a:prstGeom prst="triangle">
          <a:avLst/>
        </a:prstGeom>
        <a:solidFill>
          <a:srgbClr val="99CB38">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nl-NL" sz="1500">
              <a:solidFill>
                <a:sysClr val="windowText" lastClr="000000"/>
              </a:solidFill>
              <a:latin typeface="Calibri" panose="020F0502020204030204"/>
              <a:ea typeface="+mn-ea"/>
              <a:cs typeface="+mn-cs"/>
            </a:rPr>
            <a:t>Praktijk ervaring, professional</a:t>
          </a:r>
        </a:p>
        <a:p>
          <a:pPr>
            <a:buNone/>
          </a:pPr>
          <a:endParaRPr lang="nl-NL" sz="1000">
            <a:solidFill>
              <a:sysClr val="windowText" lastClr="000000"/>
            </a:solidFill>
            <a:latin typeface="Calibri" panose="020F0502020204030204"/>
            <a:ea typeface="+mn-ea"/>
            <a:cs typeface="+mn-cs"/>
          </a:endParaRPr>
        </a:p>
      </dgm:t>
    </dgm:pt>
    <dgm:pt modelId="{9F5EE236-D30C-4C95-83FF-7022641BCF42}" type="parTrans" cxnId="{09E32BFC-D502-41B1-9C9C-ACF2FCF68C0F}">
      <dgm:prSet/>
      <dgm:spPr/>
      <dgm:t>
        <a:bodyPr/>
        <a:lstStyle/>
        <a:p>
          <a:endParaRPr lang="nl-NL"/>
        </a:p>
      </dgm:t>
    </dgm:pt>
    <dgm:pt modelId="{80F33C4A-1A30-4C7C-A5A3-9F5EB51A4C08}" type="sibTrans" cxnId="{09E32BFC-D502-41B1-9C9C-ACF2FCF68C0F}">
      <dgm:prSet/>
      <dgm:spPr/>
      <dgm:t>
        <a:bodyPr/>
        <a:lstStyle/>
        <a:p>
          <a:endParaRPr lang="nl-NL"/>
        </a:p>
      </dgm:t>
    </dgm:pt>
    <dgm:pt modelId="{B84919BC-2FA8-4141-8070-EE656731CF29}">
      <dgm:prSet phldrT="[Tekst]" custT="1"/>
      <dgm:spPr>
        <a:xfrm rot="10800000">
          <a:off x="1943100" y="1600200"/>
          <a:ext cx="1600200" cy="1600200"/>
        </a:xfrm>
        <a:prstGeom prst="triangle">
          <a:avLst/>
        </a:prstGeom>
        <a:solidFill>
          <a:srgbClr val="63A537"/>
        </a:solidFill>
        <a:ln w="12700" cap="flat" cmpd="sng" algn="ctr">
          <a:solidFill>
            <a:sysClr val="window" lastClr="FFFFFF">
              <a:hueOff val="0"/>
              <a:satOff val="0"/>
              <a:lumOff val="0"/>
              <a:alphaOff val="0"/>
            </a:sysClr>
          </a:solidFill>
          <a:prstDash val="solid"/>
          <a:miter lim="800000"/>
        </a:ln>
        <a:effectLst/>
      </dgm:spPr>
      <dgm:t>
        <a:bodyPr/>
        <a:lstStyle/>
        <a:p>
          <a:pPr>
            <a:buNone/>
          </a:pPr>
          <a:r>
            <a:rPr lang="nl-NL" sz="1500" b="1" err="1">
              <a:solidFill>
                <a:srgbClr val="E50856"/>
              </a:solidFill>
              <a:latin typeface="Calibri" panose="020F0502020204030204"/>
              <a:ea typeface="+mn-ea"/>
              <a:cs typeface="+mn-cs"/>
            </a:rPr>
            <a:t>Evidence</a:t>
          </a:r>
          <a:r>
            <a:rPr lang="nl-NL" sz="1500" b="1">
              <a:solidFill>
                <a:srgbClr val="E50856"/>
              </a:solidFill>
              <a:latin typeface="Calibri" panose="020F0502020204030204"/>
              <a:ea typeface="+mn-ea"/>
              <a:cs typeface="+mn-cs"/>
            </a:rPr>
            <a:t> </a:t>
          </a:r>
          <a:r>
            <a:rPr lang="nl-NL" sz="1500" b="1" err="1">
              <a:solidFill>
                <a:srgbClr val="E50856"/>
              </a:solidFill>
              <a:latin typeface="Calibri" panose="020F0502020204030204"/>
              <a:ea typeface="+mn-ea"/>
              <a:cs typeface="+mn-cs"/>
            </a:rPr>
            <a:t>based</a:t>
          </a:r>
          <a:r>
            <a:rPr lang="nl-NL" sz="1500" b="1">
              <a:solidFill>
                <a:srgbClr val="E50856"/>
              </a:solidFill>
              <a:latin typeface="Calibri" panose="020F0502020204030204"/>
              <a:ea typeface="+mn-ea"/>
              <a:cs typeface="+mn-cs"/>
            </a:rPr>
            <a:t> werken</a:t>
          </a:r>
        </a:p>
      </dgm:t>
    </dgm:pt>
    <dgm:pt modelId="{86A1438F-00DA-45F6-9439-9D82D8027497}" type="parTrans" cxnId="{F8C8283E-1002-4F99-9364-F4A2D535B192}">
      <dgm:prSet/>
      <dgm:spPr/>
      <dgm:t>
        <a:bodyPr/>
        <a:lstStyle/>
        <a:p>
          <a:endParaRPr lang="nl-NL"/>
        </a:p>
      </dgm:t>
    </dgm:pt>
    <dgm:pt modelId="{192AFB24-2345-49F9-9D57-C16D2EA07657}" type="sibTrans" cxnId="{F8C8283E-1002-4F99-9364-F4A2D535B192}">
      <dgm:prSet/>
      <dgm:spPr/>
      <dgm:t>
        <a:bodyPr/>
        <a:lstStyle/>
        <a:p>
          <a:endParaRPr lang="nl-NL"/>
        </a:p>
      </dgm:t>
    </dgm:pt>
    <dgm:pt modelId="{D564DD7F-EC09-49EF-968C-2F612EDB89FD}">
      <dgm:prSet phldrT="[Tekst]" custT="1"/>
      <dgm:spPr>
        <a:xfrm>
          <a:off x="2743200" y="1600200"/>
          <a:ext cx="1600200" cy="1600200"/>
        </a:xfrm>
        <a:prstGeom prst="triangle">
          <a:avLst/>
        </a:prstGeom>
        <a:solidFill>
          <a:srgbClr val="63A537">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nl-NL" sz="1500">
              <a:solidFill>
                <a:sysClr val="windowText" lastClr="000000"/>
              </a:solidFill>
              <a:latin typeface="Calibri" panose="020F0502020204030204"/>
              <a:ea typeface="+mn-ea"/>
              <a:cs typeface="+mn-cs"/>
            </a:rPr>
            <a:t>Ervaringen voorkeuren</a:t>
          </a:r>
        </a:p>
        <a:p>
          <a:pPr>
            <a:buNone/>
          </a:pPr>
          <a:r>
            <a:rPr lang="nl-NL" sz="1500">
              <a:solidFill>
                <a:sysClr val="windowText" lastClr="000000"/>
              </a:solidFill>
              <a:latin typeface="Calibri" panose="020F0502020204030204"/>
              <a:ea typeface="+mn-ea"/>
              <a:cs typeface="+mn-cs"/>
            </a:rPr>
            <a:t>cliënten</a:t>
          </a:r>
        </a:p>
        <a:p>
          <a:pPr>
            <a:buNone/>
          </a:pPr>
          <a:endParaRPr lang="nl-NL" sz="1000">
            <a:solidFill>
              <a:sysClr val="windowText" lastClr="000000"/>
            </a:solidFill>
            <a:latin typeface="Calibri" panose="020F0502020204030204"/>
            <a:ea typeface="+mn-ea"/>
            <a:cs typeface="+mn-cs"/>
          </a:endParaRPr>
        </a:p>
      </dgm:t>
    </dgm:pt>
    <dgm:pt modelId="{DA57BA89-5088-43BB-99C1-DAD171559B03}" type="parTrans" cxnId="{F4432717-F710-4FDB-A09F-1352431FB6FD}">
      <dgm:prSet/>
      <dgm:spPr/>
      <dgm:t>
        <a:bodyPr/>
        <a:lstStyle/>
        <a:p>
          <a:endParaRPr lang="nl-NL"/>
        </a:p>
      </dgm:t>
    </dgm:pt>
    <dgm:pt modelId="{EADBB863-342A-48E0-8C6C-94C434ECD152}" type="sibTrans" cxnId="{F4432717-F710-4FDB-A09F-1352431FB6FD}">
      <dgm:prSet/>
      <dgm:spPr/>
      <dgm:t>
        <a:bodyPr/>
        <a:lstStyle/>
        <a:p>
          <a:endParaRPr lang="nl-NL"/>
        </a:p>
      </dgm:t>
    </dgm:pt>
    <dgm:pt modelId="{A5A935A9-B570-47F8-8433-205F9BA2E90A}" type="pres">
      <dgm:prSet presAssocID="{568014F2-72F4-442E-AA78-F26110002B02}" presName="compositeShape" presStyleCnt="0">
        <dgm:presLayoutVars>
          <dgm:chMax val="9"/>
          <dgm:dir/>
          <dgm:resizeHandles val="exact"/>
        </dgm:presLayoutVars>
      </dgm:prSet>
      <dgm:spPr/>
    </dgm:pt>
    <dgm:pt modelId="{D283FA08-0035-4E41-B962-0363D659C871}" type="pres">
      <dgm:prSet presAssocID="{568014F2-72F4-442E-AA78-F26110002B02}" presName="triangle1" presStyleLbl="node1" presStyleIdx="0" presStyleCnt="4">
        <dgm:presLayoutVars>
          <dgm:bulletEnabled val="1"/>
        </dgm:presLayoutVars>
      </dgm:prSet>
      <dgm:spPr/>
    </dgm:pt>
    <dgm:pt modelId="{45032CD4-00FB-4B39-B4D8-4D0FF91B3E4E}" type="pres">
      <dgm:prSet presAssocID="{568014F2-72F4-442E-AA78-F26110002B02}" presName="triangle2" presStyleLbl="node1" presStyleIdx="1" presStyleCnt="4" custScaleX="108394">
        <dgm:presLayoutVars>
          <dgm:bulletEnabled val="1"/>
        </dgm:presLayoutVars>
      </dgm:prSet>
      <dgm:spPr/>
    </dgm:pt>
    <dgm:pt modelId="{77F2987E-4617-470D-84B8-F3F43432DD1F}" type="pres">
      <dgm:prSet presAssocID="{568014F2-72F4-442E-AA78-F26110002B02}" presName="triangle3" presStyleLbl="node1" presStyleIdx="2" presStyleCnt="4" custLinFactNeighborX="-491" custLinFactNeighborY="-761">
        <dgm:presLayoutVars>
          <dgm:bulletEnabled val="1"/>
        </dgm:presLayoutVars>
      </dgm:prSet>
      <dgm:spPr/>
    </dgm:pt>
    <dgm:pt modelId="{3F7CFD5C-BA87-4018-9451-1B59527C01C5}" type="pres">
      <dgm:prSet presAssocID="{568014F2-72F4-442E-AA78-F26110002B02}" presName="triangle4" presStyleLbl="node1" presStyleIdx="3" presStyleCnt="4" custScaleX="120641">
        <dgm:presLayoutVars>
          <dgm:bulletEnabled val="1"/>
        </dgm:presLayoutVars>
      </dgm:prSet>
      <dgm:spPr/>
    </dgm:pt>
  </dgm:ptLst>
  <dgm:cxnLst>
    <dgm:cxn modelId="{F4432717-F710-4FDB-A09F-1352431FB6FD}" srcId="{568014F2-72F4-442E-AA78-F26110002B02}" destId="{D564DD7F-EC09-49EF-968C-2F612EDB89FD}" srcOrd="3" destOrd="0" parTransId="{DA57BA89-5088-43BB-99C1-DAD171559B03}" sibTransId="{EADBB863-342A-48E0-8C6C-94C434ECD152}"/>
    <dgm:cxn modelId="{14B8531E-D70C-4CF9-806E-D2CB2ED870BC}" type="presOf" srcId="{568014F2-72F4-442E-AA78-F26110002B02}" destId="{A5A935A9-B570-47F8-8433-205F9BA2E90A}" srcOrd="0" destOrd="0" presId="urn:microsoft.com/office/officeart/2005/8/layout/pyramid4"/>
    <dgm:cxn modelId="{828E4626-04E9-4C5B-A6DD-A52AB73ADA23}" type="presOf" srcId="{94252490-3CEB-42C1-8561-554513CE9430}" destId="{D283FA08-0035-4E41-B962-0363D659C871}" srcOrd="0" destOrd="0" presId="urn:microsoft.com/office/officeart/2005/8/layout/pyramid4"/>
    <dgm:cxn modelId="{F8C8283E-1002-4F99-9364-F4A2D535B192}" srcId="{568014F2-72F4-442E-AA78-F26110002B02}" destId="{B84919BC-2FA8-4141-8070-EE656731CF29}" srcOrd="2" destOrd="0" parTransId="{86A1438F-00DA-45F6-9439-9D82D8027497}" sibTransId="{192AFB24-2345-49F9-9D57-C16D2EA07657}"/>
    <dgm:cxn modelId="{01AF8B43-FE67-4877-9D3B-C05860681A42}" type="presOf" srcId="{288ECCB7-7DEE-45E1-885C-ED1CDD6C732E}" destId="{45032CD4-00FB-4B39-B4D8-4D0FF91B3E4E}" srcOrd="0" destOrd="0" presId="urn:microsoft.com/office/officeart/2005/8/layout/pyramid4"/>
    <dgm:cxn modelId="{62463793-7E03-4A58-8A0F-12785F4224EB}" srcId="{568014F2-72F4-442E-AA78-F26110002B02}" destId="{94252490-3CEB-42C1-8561-554513CE9430}" srcOrd="0" destOrd="0" parTransId="{D349789C-8EA0-4654-9213-74BF7BD7D7B4}" sibTransId="{5F94D0CF-C52B-499E-95C3-D02B19395135}"/>
    <dgm:cxn modelId="{C58D3ED0-BA35-43A8-AFE2-A510F454A750}" type="presOf" srcId="{B84919BC-2FA8-4141-8070-EE656731CF29}" destId="{77F2987E-4617-470D-84B8-F3F43432DD1F}" srcOrd="0" destOrd="0" presId="urn:microsoft.com/office/officeart/2005/8/layout/pyramid4"/>
    <dgm:cxn modelId="{09E32BFC-D502-41B1-9C9C-ACF2FCF68C0F}" srcId="{568014F2-72F4-442E-AA78-F26110002B02}" destId="{288ECCB7-7DEE-45E1-885C-ED1CDD6C732E}" srcOrd="1" destOrd="0" parTransId="{9F5EE236-D30C-4C95-83FF-7022641BCF42}" sibTransId="{80F33C4A-1A30-4C7C-A5A3-9F5EB51A4C08}"/>
    <dgm:cxn modelId="{F96EE5FE-1B8E-4CB4-BF98-BA8BC026A46A}" type="presOf" srcId="{D564DD7F-EC09-49EF-968C-2F612EDB89FD}" destId="{3F7CFD5C-BA87-4018-9451-1B59527C01C5}" srcOrd="0" destOrd="0" presId="urn:microsoft.com/office/officeart/2005/8/layout/pyramid4"/>
    <dgm:cxn modelId="{B4C402E3-EE9A-47A3-BBDD-62354D319D0D}" type="presParOf" srcId="{A5A935A9-B570-47F8-8433-205F9BA2E90A}" destId="{D283FA08-0035-4E41-B962-0363D659C871}" srcOrd="0" destOrd="0" presId="urn:microsoft.com/office/officeart/2005/8/layout/pyramid4"/>
    <dgm:cxn modelId="{10231F69-3E47-415F-B63B-666E2DFB43B5}" type="presParOf" srcId="{A5A935A9-B570-47F8-8433-205F9BA2E90A}" destId="{45032CD4-00FB-4B39-B4D8-4D0FF91B3E4E}" srcOrd="1" destOrd="0" presId="urn:microsoft.com/office/officeart/2005/8/layout/pyramid4"/>
    <dgm:cxn modelId="{5CB2A414-D3A7-4C52-90D3-D84EB1A57397}" type="presParOf" srcId="{A5A935A9-B570-47F8-8433-205F9BA2E90A}" destId="{77F2987E-4617-470D-84B8-F3F43432DD1F}" srcOrd="2" destOrd="0" presId="urn:microsoft.com/office/officeart/2005/8/layout/pyramid4"/>
    <dgm:cxn modelId="{BDA85392-5BA4-4630-97B3-7E996A65C4A9}" type="presParOf" srcId="{A5A935A9-B570-47F8-8433-205F9BA2E90A}" destId="{3F7CFD5C-BA87-4018-9451-1B59527C01C5}" srcOrd="3" destOrd="0" presId="urn:microsoft.com/office/officeart/2005/8/layout/pyramid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3FA08-0035-4E41-B962-0363D659C871}">
      <dsp:nvSpPr>
        <dsp:cNvPr id="0" name=""/>
        <dsp:cNvSpPr/>
      </dsp:nvSpPr>
      <dsp:spPr>
        <a:xfrm>
          <a:off x="2149004" y="0"/>
          <a:ext cx="1829516" cy="1829516"/>
        </a:xfrm>
        <a:prstGeom prst="triangle">
          <a:avLst/>
        </a:prstGeom>
        <a:solidFill>
          <a:srgbClr val="99CB38">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solidFill>
                <a:sysClr val="windowText" lastClr="000000"/>
              </a:solidFill>
              <a:latin typeface="Calibri" panose="020F0502020204030204"/>
              <a:ea typeface="+mn-ea"/>
              <a:cs typeface="+mn-cs"/>
            </a:rPr>
            <a:t>weten-   schappelijk onderzoek</a:t>
          </a:r>
        </a:p>
        <a:p>
          <a:pPr marL="0" lvl="0" indent="0" algn="ctr" defTabSz="666750">
            <a:lnSpc>
              <a:spcPct val="90000"/>
            </a:lnSpc>
            <a:spcBef>
              <a:spcPct val="0"/>
            </a:spcBef>
            <a:spcAft>
              <a:spcPct val="35000"/>
            </a:spcAft>
            <a:buNone/>
          </a:pPr>
          <a:endParaRPr lang="nl-NL" sz="1000" kern="1200">
            <a:solidFill>
              <a:sysClr val="windowText" lastClr="000000"/>
            </a:solidFill>
            <a:latin typeface="Calibri" panose="020F0502020204030204"/>
            <a:ea typeface="+mn-ea"/>
            <a:cs typeface="+mn-cs"/>
          </a:endParaRPr>
        </a:p>
      </dsp:txBody>
      <dsp:txXfrm>
        <a:off x="2606383" y="914758"/>
        <a:ext cx="914758" cy="914758"/>
      </dsp:txXfrm>
    </dsp:sp>
    <dsp:sp modelId="{45032CD4-00FB-4B39-B4D8-4D0FF91B3E4E}">
      <dsp:nvSpPr>
        <dsp:cNvPr id="0" name=""/>
        <dsp:cNvSpPr/>
      </dsp:nvSpPr>
      <dsp:spPr>
        <a:xfrm>
          <a:off x="1157461" y="1829516"/>
          <a:ext cx="1983085" cy="1829516"/>
        </a:xfrm>
        <a:prstGeom prst="triangle">
          <a:avLst/>
        </a:prstGeom>
        <a:solidFill>
          <a:srgbClr val="99CB38">
            <a:lumMod val="20000"/>
            <a:lumOff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solidFill>
                <a:sysClr val="windowText" lastClr="000000"/>
              </a:solidFill>
              <a:latin typeface="Calibri" panose="020F0502020204030204"/>
              <a:ea typeface="+mn-ea"/>
              <a:cs typeface="+mn-cs"/>
            </a:rPr>
            <a:t>Praktijk ervaring, professional</a:t>
          </a:r>
        </a:p>
        <a:p>
          <a:pPr marL="0" lvl="0" indent="0" algn="ctr" defTabSz="666750">
            <a:lnSpc>
              <a:spcPct val="90000"/>
            </a:lnSpc>
            <a:spcBef>
              <a:spcPct val="0"/>
            </a:spcBef>
            <a:spcAft>
              <a:spcPct val="35000"/>
            </a:spcAft>
            <a:buNone/>
          </a:pPr>
          <a:endParaRPr lang="nl-NL" sz="1000" kern="1200">
            <a:solidFill>
              <a:sysClr val="windowText" lastClr="000000"/>
            </a:solidFill>
            <a:latin typeface="Calibri" panose="020F0502020204030204"/>
            <a:ea typeface="+mn-ea"/>
            <a:cs typeface="+mn-cs"/>
          </a:endParaRPr>
        </a:p>
      </dsp:txBody>
      <dsp:txXfrm>
        <a:off x="1653232" y="2744274"/>
        <a:ext cx="991543" cy="914758"/>
      </dsp:txXfrm>
    </dsp:sp>
    <dsp:sp modelId="{77F2987E-4617-470D-84B8-F3F43432DD1F}">
      <dsp:nvSpPr>
        <dsp:cNvPr id="0" name=""/>
        <dsp:cNvSpPr/>
      </dsp:nvSpPr>
      <dsp:spPr>
        <a:xfrm rot="10800000">
          <a:off x="2140021" y="1815593"/>
          <a:ext cx="1829516" cy="1829516"/>
        </a:xfrm>
        <a:prstGeom prst="triangle">
          <a:avLst/>
        </a:prstGeom>
        <a:solidFill>
          <a:srgbClr val="63A537"/>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b="1" kern="1200" err="1">
              <a:solidFill>
                <a:srgbClr val="E50856"/>
              </a:solidFill>
              <a:latin typeface="Calibri" panose="020F0502020204030204"/>
              <a:ea typeface="+mn-ea"/>
              <a:cs typeface="+mn-cs"/>
            </a:rPr>
            <a:t>Evidence</a:t>
          </a:r>
          <a:r>
            <a:rPr lang="nl-NL" sz="1500" b="1" kern="1200">
              <a:solidFill>
                <a:srgbClr val="E50856"/>
              </a:solidFill>
              <a:latin typeface="Calibri" panose="020F0502020204030204"/>
              <a:ea typeface="+mn-ea"/>
              <a:cs typeface="+mn-cs"/>
            </a:rPr>
            <a:t> </a:t>
          </a:r>
          <a:r>
            <a:rPr lang="nl-NL" sz="1500" b="1" kern="1200" err="1">
              <a:solidFill>
                <a:srgbClr val="E50856"/>
              </a:solidFill>
              <a:latin typeface="Calibri" panose="020F0502020204030204"/>
              <a:ea typeface="+mn-ea"/>
              <a:cs typeface="+mn-cs"/>
            </a:rPr>
            <a:t>based</a:t>
          </a:r>
          <a:r>
            <a:rPr lang="nl-NL" sz="1500" b="1" kern="1200">
              <a:solidFill>
                <a:srgbClr val="E50856"/>
              </a:solidFill>
              <a:latin typeface="Calibri" panose="020F0502020204030204"/>
              <a:ea typeface="+mn-ea"/>
              <a:cs typeface="+mn-cs"/>
            </a:rPr>
            <a:t> werken</a:t>
          </a:r>
        </a:p>
      </dsp:txBody>
      <dsp:txXfrm rot="10800000">
        <a:off x="2597400" y="1815593"/>
        <a:ext cx="914758" cy="914758"/>
      </dsp:txXfrm>
    </dsp:sp>
    <dsp:sp modelId="{3F7CFD5C-BA87-4018-9451-1B59527C01C5}">
      <dsp:nvSpPr>
        <dsp:cNvPr id="0" name=""/>
        <dsp:cNvSpPr/>
      </dsp:nvSpPr>
      <dsp:spPr>
        <a:xfrm>
          <a:off x="2874947" y="1829516"/>
          <a:ext cx="2207146" cy="1829516"/>
        </a:xfrm>
        <a:prstGeom prst="triangle">
          <a:avLst/>
        </a:prstGeom>
        <a:solidFill>
          <a:srgbClr val="63A537">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solidFill>
                <a:sysClr val="windowText" lastClr="000000"/>
              </a:solidFill>
              <a:latin typeface="Calibri" panose="020F0502020204030204"/>
              <a:ea typeface="+mn-ea"/>
              <a:cs typeface="+mn-cs"/>
            </a:rPr>
            <a:t>Ervaringen voorkeuren</a:t>
          </a:r>
        </a:p>
        <a:p>
          <a:pPr marL="0" lvl="0" indent="0" algn="ctr" defTabSz="666750">
            <a:lnSpc>
              <a:spcPct val="90000"/>
            </a:lnSpc>
            <a:spcBef>
              <a:spcPct val="0"/>
            </a:spcBef>
            <a:spcAft>
              <a:spcPct val="35000"/>
            </a:spcAft>
            <a:buNone/>
          </a:pPr>
          <a:r>
            <a:rPr lang="nl-NL" sz="1500" kern="1200">
              <a:solidFill>
                <a:sysClr val="windowText" lastClr="000000"/>
              </a:solidFill>
              <a:latin typeface="Calibri" panose="020F0502020204030204"/>
              <a:ea typeface="+mn-ea"/>
              <a:cs typeface="+mn-cs"/>
            </a:rPr>
            <a:t>cliënten</a:t>
          </a:r>
        </a:p>
        <a:p>
          <a:pPr marL="0" lvl="0" indent="0" algn="ctr" defTabSz="666750">
            <a:lnSpc>
              <a:spcPct val="90000"/>
            </a:lnSpc>
            <a:spcBef>
              <a:spcPct val="0"/>
            </a:spcBef>
            <a:spcAft>
              <a:spcPct val="35000"/>
            </a:spcAft>
            <a:buNone/>
          </a:pPr>
          <a:endParaRPr lang="nl-NL" sz="1000" kern="1200">
            <a:solidFill>
              <a:sysClr val="windowText" lastClr="000000"/>
            </a:solidFill>
            <a:latin typeface="Calibri" panose="020F0502020204030204"/>
            <a:ea typeface="+mn-ea"/>
            <a:cs typeface="+mn-cs"/>
          </a:endParaRPr>
        </a:p>
      </dsp:txBody>
      <dsp:txXfrm>
        <a:off x="3426734" y="2744274"/>
        <a:ext cx="1103573" cy="914758"/>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C836A-BE4D-C149-93F4-5CC69251DB4F}" type="datetimeFigureOut">
              <a:rPr lang="nl-NL" smtClean="0"/>
              <a:t>24-06-2025</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2CD88C-6691-384F-BF99-54DA05261B93}" type="slidenum">
              <a:rPr lang="nl-NL" smtClean="0"/>
              <a:t>‹nr.›</a:t>
            </a:fld>
            <a:endParaRPr lang="nl-NL"/>
          </a:p>
        </p:txBody>
      </p:sp>
    </p:spTree>
    <p:extLst>
      <p:ext uri="{BB962C8B-B14F-4D97-AF65-F5344CB8AC3E}">
        <p14:creationId xmlns:p14="http://schemas.microsoft.com/office/powerpoint/2010/main" val="751058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F2CD88C-6691-384F-BF99-54DA05261B93}" type="slidenum">
              <a:rPr lang="nl-NL" smtClean="0"/>
              <a:t>1</a:t>
            </a:fld>
            <a:endParaRPr lang="nl-NL"/>
          </a:p>
        </p:txBody>
      </p:sp>
    </p:spTree>
    <p:extLst>
      <p:ext uri="{BB962C8B-B14F-4D97-AF65-F5344CB8AC3E}">
        <p14:creationId xmlns:p14="http://schemas.microsoft.com/office/powerpoint/2010/main" val="1939785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 welke omgeving je ook werkt, er zullen altijd situaties zijn waarbij het niet direct duidelijk is hoe je het beste kunt handelen om resultaat te bereiken. </a:t>
            </a:r>
          </a:p>
          <a:p>
            <a:endParaRPr lang="nl-NL"/>
          </a:p>
          <a:p>
            <a:r>
              <a:rPr lang="nl-NL"/>
              <a:t>je stuit op praktijksituaties waar je kennis en ervaring op dat moment te kort schieten. Onderzoekend vermogen helpt om vraagstukken op je werk goed te analyseren en de kennis te creëren die je nodig hebt om zo’n vraagstuk (deels) op te lossen.</a:t>
            </a:r>
          </a:p>
          <a:p>
            <a:endParaRPr lang="nl-NL"/>
          </a:p>
          <a:p>
            <a:r>
              <a:rPr lang="nl-NL" err="1"/>
              <a:t>Vb</a:t>
            </a:r>
            <a:r>
              <a:rPr lang="nl-NL"/>
              <a:t> corona: nieuw virus: wat zijn geode manieren om verspreiding van virus tegen te gaan?</a:t>
            </a:r>
          </a:p>
          <a:p>
            <a:r>
              <a:rPr lang="nl-NL"/>
              <a:t>Hoe kun je mensen die ziek </a:t>
            </a:r>
            <a:r>
              <a:rPr lang="nl-NL" err="1"/>
              <a:t>ziijn</a:t>
            </a:r>
            <a:r>
              <a:rPr lang="nl-NL"/>
              <a:t> beste behandelen? Welke interventies kun je inzetten bij mensen met longcovid?</a:t>
            </a:r>
          </a:p>
        </p:txBody>
      </p:sp>
      <p:sp>
        <p:nvSpPr>
          <p:cNvPr id="4" name="Tijdelijke aanduiding voor dianummer 3"/>
          <p:cNvSpPr>
            <a:spLocks noGrp="1"/>
          </p:cNvSpPr>
          <p:nvPr>
            <p:ph type="sldNum" sz="quarter" idx="5"/>
          </p:nvPr>
        </p:nvSpPr>
        <p:spPr/>
        <p:txBody>
          <a:bodyPr/>
          <a:lstStyle/>
          <a:p>
            <a:fld id="{3F2CD88C-6691-384F-BF99-54DA05261B93}" type="slidenum">
              <a:rPr lang="nl-NL" smtClean="0"/>
              <a:t>2</a:t>
            </a:fld>
            <a:endParaRPr lang="nl-NL"/>
          </a:p>
        </p:txBody>
      </p:sp>
    </p:spTree>
    <p:extLst>
      <p:ext uri="{BB962C8B-B14F-4D97-AF65-F5344CB8AC3E}">
        <p14:creationId xmlns:p14="http://schemas.microsoft.com/office/powerpoint/2010/main" val="767175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pPr marL="0" indent="0">
              <a:buNone/>
            </a:pPr>
            <a:r>
              <a:rPr lang="nl-NL" sz="1200" b="0" i="0" kern="1200">
                <a:solidFill>
                  <a:schemeClr val="tx1"/>
                </a:solidFill>
                <a:effectLst/>
                <a:highlight>
                  <a:srgbClr val="FFFF00"/>
                </a:highlight>
                <a:latin typeface="+mn-lt"/>
                <a:ea typeface="+mn-ea"/>
                <a:cs typeface="+mn-cs"/>
              </a:rPr>
              <a:t>Slide laat aantal veelgehoorde misvattingen zien rondom de rol van onderzoek in professioneel handelen </a:t>
            </a:r>
          </a:p>
          <a:p>
            <a:pPr marL="0" indent="0">
              <a:buNone/>
            </a:pPr>
            <a:endParaRPr lang="nl-NL" sz="1200" b="0" i="0" kern="1200">
              <a:solidFill>
                <a:schemeClr val="tx1"/>
              </a:solidFill>
              <a:effectLst/>
              <a:latin typeface="+mn-lt"/>
              <a:ea typeface="+mn-ea"/>
              <a:cs typeface="+mn-cs"/>
            </a:endParaRPr>
          </a:p>
          <a:p>
            <a:pPr marL="228600" indent="-228600">
              <a:buAutoNum type="arabicParenBoth"/>
            </a:pPr>
            <a:endParaRPr lang="nl-NL" sz="1200" b="0" i="0" kern="1200">
              <a:solidFill>
                <a:schemeClr val="tx1"/>
              </a:solidFill>
              <a:effectLst/>
              <a:latin typeface="+mn-lt"/>
              <a:ea typeface="+mn-ea"/>
              <a:cs typeface="+mn-cs"/>
            </a:endParaRPr>
          </a:p>
          <a:p>
            <a:pPr marL="228600" indent="-228600">
              <a:buAutoNum type="arabicParenBoth"/>
            </a:pPr>
            <a:r>
              <a:rPr lang="nl-NL" sz="1200" b="0" i="0" kern="1200">
                <a:solidFill>
                  <a:schemeClr val="tx1"/>
                </a:solidFill>
                <a:effectLst/>
                <a:latin typeface="+mn-lt"/>
                <a:ea typeface="+mn-ea"/>
                <a:cs typeface="+mn-cs"/>
              </a:rPr>
              <a:t>EB-handelen beperkt zich niet tot de inzet van instrumenten die bewezen effectief zijn (product), maar gaat over een proces om te komen tot een goed onderbouwde oordeel/ handelswijze. (proces). </a:t>
            </a:r>
          </a:p>
          <a:p>
            <a:pPr marL="228600" indent="-228600">
              <a:buAutoNum type="arabicParenBoth"/>
            </a:pPr>
            <a:r>
              <a:rPr lang="nl-NL" sz="1200" b="0" i="0" kern="1200">
                <a:solidFill>
                  <a:schemeClr val="tx1"/>
                </a:solidFill>
                <a:effectLst/>
                <a:latin typeface="+mn-lt"/>
                <a:ea typeface="+mn-ea"/>
                <a:cs typeface="+mn-cs"/>
              </a:rPr>
              <a:t>Daarnaast zijn niet alle beschikbare interventies ook wetenschappelijk gevalideerd. Soms is het bewijs zwak, of niet voorhanden. </a:t>
            </a:r>
          </a:p>
          <a:p>
            <a:endParaRPr lang="nl-NL" sz="1200" b="0" i="0" kern="1200">
              <a:solidFill>
                <a:schemeClr val="tx1"/>
              </a:solidFill>
              <a:effectLst/>
              <a:latin typeface="+mn-lt"/>
              <a:ea typeface="+mn-ea"/>
              <a:cs typeface="+mn-cs"/>
            </a:endParaRPr>
          </a:p>
          <a:p>
            <a:r>
              <a:rPr lang="nl-NL"/>
              <a:t>Daarnaast roept Maar; Besluiten vloeien niet automatisch of deterministisch voort uit het ‘beste bewijsmateriaal’. Het is juist aan de professional de inzichten te wegen en te vertalen naar de context waarin men werkzaam is.</a:t>
            </a:r>
          </a:p>
          <a:p>
            <a:endParaRPr lang="nl-NL"/>
          </a:p>
          <a:p>
            <a:pPr lvl="0"/>
            <a:r>
              <a:rPr lang="nl-NL" sz="1200" kern="1200">
                <a:solidFill>
                  <a:schemeClr val="tx1"/>
                </a:solidFill>
                <a:effectLst/>
                <a:latin typeface="+mn-lt"/>
                <a:ea typeface="+mn-ea"/>
                <a:cs typeface="+mn-cs"/>
              </a:rPr>
              <a:t>SLIDE 3 misvattingen over ‘</a:t>
            </a:r>
            <a:r>
              <a:rPr lang="nl-NL" sz="1200" kern="1200" err="1">
                <a:solidFill>
                  <a:schemeClr val="tx1"/>
                </a:solidFill>
                <a:effectLst/>
                <a:latin typeface="+mn-lt"/>
                <a:ea typeface="+mn-ea"/>
                <a:cs typeface="+mn-cs"/>
              </a:rPr>
              <a:t>evidence</a:t>
            </a:r>
            <a:r>
              <a:rPr lang="nl-NL" sz="1200" kern="1200">
                <a:solidFill>
                  <a:schemeClr val="tx1"/>
                </a:solidFill>
                <a:effectLst/>
                <a:latin typeface="+mn-lt"/>
                <a:ea typeface="+mn-ea"/>
                <a:cs typeface="+mn-cs"/>
              </a:rPr>
              <a:t>‘ :  (1) gaat enkel over de inzet van wetenschappelijk bewezen effectieve interventies (product). </a:t>
            </a:r>
          </a:p>
          <a:p>
            <a:pPr lvl="0"/>
            <a:endParaRPr lang="nl-NL" sz="1200" kern="1200">
              <a:solidFill>
                <a:schemeClr val="tx1"/>
              </a:solidFill>
              <a:effectLst/>
              <a:latin typeface="+mn-lt"/>
              <a:ea typeface="+mn-ea"/>
              <a:cs typeface="+mn-cs"/>
            </a:endParaRPr>
          </a:p>
          <a:p>
            <a:pPr lvl="0"/>
            <a:r>
              <a:rPr lang="nl-NL" sz="1200" kern="1200">
                <a:solidFill>
                  <a:schemeClr val="tx1"/>
                </a:solidFill>
                <a:effectLst/>
                <a:latin typeface="+mn-lt"/>
                <a:ea typeface="+mn-ea"/>
                <a:cs typeface="+mn-cs"/>
              </a:rPr>
              <a:t>In de praktijk worden meerdere definities van EBP gebruikt.  Vaak denken zij dat het bij EBP gaat om het toepassen van wetenschappelijk bewezen, effectieve interventies. </a:t>
            </a:r>
          </a:p>
          <a:p>
            <a:pPr lvl="0"/>
            <a:r>
              <a:rPr lang="nl-NL" sz="1200" kern="1200">
                <a:solidFill>
                  <a:schemeClr val="tx1"/>
                </a:solidFill>
                <a:effectLst/>
                <a:latin typeface="+mn-lt"/>
                <a:ea typeface="+mn-ea"/>
                <a:cs typeface="+mn-cs"/>
              </a:rPr>
              <a:t>Verschillende bezwaren: negeert wegings-aspect dat in de definitie van EBP als proces wel duidelijk zit. Ook binnen de smalle </a:t>
            </a:r>
            <a:r>
              <a:rPr lang="nl-NL" sz="1200" kern="1200" err="1">
                <a:solidFill>
                  <a:schemeClr val="tx1"/>
                </a:solidFill>
                <a:effectLst/>
                <a:latin typeface="+mn-lt"/>
                <a:ea typeface="+mn-ea"/>
                <a:cs typeface="+mn-cs"/>
              </a:rPr>
              <a:t>defintie</a:t>
            </a:r>
            <a:r>
              <a:rPr lang="nl-NL" sz="1200" kern="1200">
                <a:solidFill>
                  <a:schemeClr val="tx1"/>
                </a:solidFill>
                <a:effectLst/>
                <a:latin typeface="+mn-lt"/>
                <a:ea typeface="+mn-ea"/>
                <a:cs typeface="+mn-cs"/>
              </a:rPr>
              <a:t> geldt: er is niet overal empirische onderbouwing voor. Bewijskracht van interventies kent verschillende </a:t>
            </a:r>
            <a:r>
              <a:rPr lang="nl-NL" sz="1200" kern="1200" err="1">
                <a:solidFill>
                  <a:schemeClr val="tx1"/>
                </a:solidFill>
                <a:effectLst/>
                <a:latin typeface="+mn-lt"/>
                <a:ea typeface="+mn-ea"/>
                <a:cs typeface="+mn-cs"/>
              </a:rPr>
              <a:t>niveau’s</a:t>
            </a:r>
            <a:r>
              <a:rPr lang="nl-NL" sz="1200" kern="1200">
                <a:solidFill>
                  <a:schemeClr val="tx1"/>
                </a:solidFill>
                <a:effectLst/>
                <a:latin typeface="+mn-lt"/>
                <a:ea typeface="+mn-ea"/>
                <a:cs typeface="+mn-cs"/>
              </a:rPr>
              <a:t>. Wordt gesteld dat via RCT empirisch bewijs geleverd moet worden. Raad voor de volksgezondheid is juist kritisch op deze manier van onderzoek en stelt dat er meerdere manieren zijn om effectiviteit te bepalen zijn, en dat de context juist gewogen moet worden.</a:t>
            </a:r>
          </a:p>
          <a:p>
            <a:r>
              <a:rPr lang="nl-NL" sz="1200" kern="1200">
                <a:solidFill>
                  <a:schemeClr val="tx1"/>
                </a:solidFill>
                <a:effectLst/>
                <a:latin typeface="+mn-lt"/>
                <a:ea typeface="+mn-ea"/>
                <a:cs typeface="+mn-cs"/>
              </a:rPr>
              <a:t> </a:t>
            </a:r>
          </a:p>
          <a:p>
            <a:r>
              <a:rPr lang="nl-NL" sz="1200" kern="1200">
                <a:solidFill>
                  <a:schemeClr val="tx1"/>
                </a:solidFill>
                <a:effectLst/>
                <a:latin typeface="+mn-lt"/>
                <a:ea typeface="+mn-ea"/>
                <a:cs typeface="+mn-cs"/>
              </a:rPr>
              <a:t>(2) Tweede belangrijke misvatting is dat </a:t>
            </a:r>
            <a:r>
              <a:rPr lang="nl-NL" sz="1200" kern="1200" err="1">
                <a:solidFill>
                  <a:schemeClr val="tx1"/>
                </a:solidFill>
                <a:effectLst/>
                <a:latin typeface="+mn-lt"/>
                <a:ea typeface="+mn-ea"/>
                <a:cs typeface="+mn-cs"/>
              </a:rPr>
              <a:t>Evicence</a:t>
            </a:r>
            <a:r>
              <a:rPr lang="nl-NL" sz="1200" kern="1200">
                <a:solidFill>
                  <a:schemeClr val="tx1"/>
                </a:solidFill>
                <a:effectLst/>
                <a:latin typeface="+mn-lt"/>
                <a:ea typeface="+mn-ea"/>
                <a:cs typeface="+mn-cs"/>
              </a:rPr>
              <a:t> </a:t>
            </a:r>
            <a:r>
              <a:rPr lang="nl-NL" sz="1200" kern="1200" err="1">
                <a:solidFill>
                  <a:schemeClr val="tx1"/>
                </a:solidFill>
                <a:effectLst/>
                <a:latin typeface="+mn-lt"/>
                <a:ea typeface="+mn-ea"/>
                <a:cs typeface="+mn-cs"/>
              </a:rPr>
              <a:t>based</a:t>
            </a:r>
            <a:r>
              <a:rPr lang="nl-NL" sz="1200" kern="1200">
                <a:solidFill>
                  <a:schemeClr val="tx1"/>
                </a:solidFill>
                <a:effectLst/>
                <a:latin typeface="+mn-lt"/>
                <a:ea typeface="+mn-ea"/>
                <a:cs typeface="+mn-cs"/>
              </a:rPr>
              <a:t> handelen niet goed samen lijkt te gaan met professionele oordeelsvorming en de praktijk van waaruit professional handelt.</a:t>
            </a:r>
          </a:p>
          <a:p>
            <a:r>
              <a:rPr lang="nl-NL" sz="1200" kern="1200">
                <a:solidFill>
                  <a:schemeClr val="tx1"/>
                </a:solidFill>
                <a:effectLst/>
                <a:latin typeface="+mn-lt"/>
                <a:ea typeface="+mn-ea"/>
                <a:cs typeface="+mn-cs"/>
              </a:rPr>
              <a:t>Persoonlijke </a:t>
            </a:r>
            <a:r>
              <a:rPr lang="nl-NL" sz="1200" kern="1200" err="1">
                <a:solidFill>
                  <a:schemeClr val="tx1"/>
                </a:solidFill>
                <a:effectLst/>
                <a:latin typeface="+mn-lt"/>
                <a:ea typeface="+mn-ea"/>
                <a:cs typeface="+mn-cs"/>
              </a:rPr>
              <a:t>anakedote</a:t>
            </a:r>
            <a:r>
              <a:rPr lang="nl-NL" sz="1200" kern="1200">
                <a:solidFill>
                  <a:schemeClr val="tx1"/>
                </a:solidFill>
                <a:effectLst/>
                <a:latin typeface="+mn-lt"/>
                <a:ea typeface="+mn-ea"/>
                <a:cs typeface="+mn-cs"/>
              </a:rPr>
              <a:t>: aan </a:t>
            </a:r>
            <a:r>
              <a:rPr lang="nl-NL" sz="1200" kern="1200" err="1">
                <a:solidFill>
                  <a:schemeClr val="tx1"/>
                </a:solidFill>
                <a:effectLst/>
                <a:latin typeface="+mn-lt"/>
                <a:ea typeface="+mn-ea"/>
                <a:cs typeface="+mn-cs"/>
              </a:rPr>
              <a:t>UvT</a:t>
            </a:r>
            <a:r>
              <a:rPr lang="nl-NL" sz="1200" kern="1200">
                <a:solidFill>
                  <a:schemeClr val="tx1"/>
                </a:solidFill>
                <a:effectLst/>
                <a:latin typeface="+mn-lt"/>
                <a:ea typeface="+mn-ea"/>
                <a:cs typeface="+mn-cs"/>
              </a:rPr>
              <a:t>, bedrijfsarts die trots zegt dat hij geen richtlijnen volgt, en het ook als een bedreiging ziet voor zijn professionele oordeelsvorming. In de gezondheidszorgzorg zou het ondenkbaar zijn dat een specialist beschikbare bewezen effectieve behandelen negeert. </a:t>
            </a:r>
            <a:endParaRPr lang="nl-NL"/>
          </a:p>
        </p:txBody>
      </p:sp>
      <p:sp>
        <p:nvSpPr>
          <p:cNvPr id="4" name="Tijdelijke aanduiding voor dianummer 3"/>
          <p:cNvSpPr>
            <a:spLocks noGrp="1"/>
          </p:cNvSpPr>
          <p:nvPr>
            <p:ph type="sldNum" sz="quarter" idx="5"/>
          </p:nvPr>
        </p:nvSpPr>
        <p:spPr/>
        <p:txBody>
          <a:bodyPr/>
          <a:lstStyle/>
          <a:p>
            <a:fld id="{ADA09555-5846-4131-A46E-433C24E3EC50}" type="slidenum">
              <a:rPr lang="nl-NL" smtClean="0"/>
              <a:t>3</a:t>
            </a:fld>
            <a:endParaRPr lang="nl-NL"/>
          </a:p>
        </p:txBody>
      </p:sp>
    </p:spTree>
    <p:extLst>
      <p:ext uri="{BB962C8B-B14F-4D97-AF65-F5344CB8AC3E}">
        <p14:creationId xmlns:p14="http://schemas.microsoft.com/office/powerpoint/2010/main" val="3562665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F2CD88C-6691-384F-BF99-54DA05261B93}" type="slidenum">
              <a:rPr lang="nl-NL" smtClean="0"/>
              <a:t>4</a:t>
            </a:fld>
            <a:endParaRPr lang="nl-NL"/>
          </a:p>
        </p:txBody>
      </p:sp>
    </p:spTree>
    <p:extLst>
      <p:ext uri="{BB962C8B-B14F-4D97-AF65-F5344CB8AC3E}">
        <p14:creationId xmlns:p14="http://schemas.microsoft.com/office/powerpoint/2010/main" val="3159060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a:solidFill>
                  <a:srgbClr val="333333"/>
                </a:solidFill>
                <a:effectLst/>
                <a:latin typeface="Fira Sans" panose="020B0503050000020004" pitchFamily="34" charset="0"/>
                <a:ea typeface="Times New Roman" panose="02020603050405020304" pitchFamily="18" charset="0"/>
              </a:rPr>
              <a:t>Onderzoekende houding (Van der Rijst, 2009)</a:t>
            </a:r>
            <a:endParaRPr lang="nl-NL" sz="180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nl-NL" sz="1800">
                <a:solidFill>
                  <a:srgbClr val="333333"/>
                </a:solidFill>
                <a:effectLst/>
                <a:latin typeface="Fira Sans" panose="020B0503050000020004" pitchFamily="34" charset="0"/>
                <a:ea typeface="Times New Roman" panose="02020603050405020304" pitchFamily="18" charset="0"/>
              </a:rPr>
              <a:t>neiging om kritisch zijn/ deskundige twijfel, die aanzet tot stellen van kritische vragen</a:t>
            </a:r>
            <a:endParaRPr lang="nl-NL" sz="180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nl-NL" sz="1800">
                <a:solidFill>
                  <a:srgbClr val="333333"/>
                </a:solidFill>
                <a:effectLst/>
                <a:latin typeface="Fira Sans" panose="020B0503050000020004" pitchFamily="34" charset="0"/>
                <a:ea typeface="Times New Roman" panose="02020603050405020304" pitchFamily="18" charset="0"/>
              </a:rPr>
              <a:t>willen weten; nieuwsgierigheid en leergierig.</a:t>
            </a:r>
            <a:endParaRPr lang="nl-NL" sz="180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nl-NL" sz="1800">
                <a:solidFill>
                  <a:srgbClr val="333333"/>
                </a:solidFill>
                <a:effectLst/>
                <a:latin typeface="Fira Sans" panose="020B0503050000020004" pitchFamily="34" charset="0"/>
                <a:ea typeface="Times New Roman" panose="02020603050405020304" pitchFamily="18" charset="0"/>
              </a:rPr>
              <a:t>willen begrijpen, willen doorgronden</a:t>
            </a:r>
            <a:endParaRPr lang="nl-NL" sz="1800">
              <a:effectLst/>
              <a:latin typeface="Times New Roman" panose="02020603050405020304" pitchFamily="18" charset="0"/>
              <a:ea typeface="Times New Roman" panose="02020603050405020304" pitchFamily="18" charset="0"/>
            </a:endParaRPr>
          </a:p>
          <a:p>
            <a:pPr marL="0" lvl="0" indent="0">
              <a:buFont typeface="Wingdings" panose="05000000000000000000" pitchFamily="2" charset="2"/>
              <a:buNone/>
            </a:pPr>
            <a:endParaRPr lang="nl-NL" sz="1800">
              <a:solidFill>
                <a:srgbClr val="333333"/>
              </a:solidFill>
              <a:effectLst/>
              <a:latin typeface="Fira Sans" panose="020B0503050000020004" pitchFamily="34" charset="0"/>
              <a:ea typeface="Times New Roman" panose="02020603050405020304" pitchFamily="18" charset="0"/>
            </a:endParaRPr>
          </a:p>
          <a:p>
            <a:pPr marL="342900" lvl="0" indent="-342900">
              <a:buFont typeface="Wingdings" panose="05000000000000000000" pitchFamily="2" charset="2"/>
              <a:buChar char=""/>
            </a:pPr>
            <a:r>
              <a:rPr lang="nl-NL" sz="1800">
                <a:solidFill>
                  <a:srgbClr val="333333"/>
                </a:solidFill>
                <a:effectLst/>
                <a:latin typeface="Fira Sans" panose="020B0503050000020004" pitchFamily="34" charset="0"/>
                <a:ea typeface="Times New Roman" panose="02020603050405020304" pitchFamily="18" charset="0"/>
              </a:rPr>
              <a:t>willen bereiken, de drive hebben en het enthousiasme hebben om ervoor te willen gaan, doelgericht werken</a:t>
            </a:r>
            <a:endParaRPr lang="nl-NL" sz="180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nl-NL" sz="1800">
                <a:solidFill>
                  <a:srgbClr val="333333"/>
                </a:solidFill>
                <a:effectLst/>
                <a:latin typeface="Fira Sans" panose="020B0503050000020004" pitchFamily="34" charset="0"/>
                <a:ea typeface="Times New Roman" panose="02020603050405020304" pitchFamily="18" charset="0"/>
              </a:rPr>
              <a:t>willen delen; uitwisseling van kennis en ideeën, open mind voor andere ideeën en meningen, vraagt </a:t>
            </a:r>
            <a:r>
              <a:rPr lang="nl-NL" sz="1800" err="1">
                <a:solidFill>
                  <a:srgbClr val="333333"/>
                </a:solidFill>
                <a:effectLst/>
                <a:latin typeface="Fira Sans" panose="020B0503050000020004" pitchFamily="34" charset="0"/>
                <a:ea typeface="Times New Roman" panose="02020603050405020304" pitchFamily="18" charset="0"/>
              </a:rPr>
              <a:t>communnicatie</a:t>
            </a:r>
            <a:r>
              <a:rPr lang="nl-NL" sz="1800">
                <a:solidFill>
                  <a:srgbClr val="333333"/>
                </a:solidFill>
                <a:effectLst/>
                <a:latin typeface="Fira Sans" panose="020B0503050000020004" pitchFamily="34" charset="0"/>
                <a:ea typeface="Times New Roman" panose="02020603050405020304" pitchFamily="18" charset="0"/>
              </a:rPr>
              <a:t> en sociale interactie</a:t>
            </a:r>
            <a:endParaRPr lang="nl-NL" sz="180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nl-NL" sz="1800">
                <a:solidFill>
                  <a:srgbClr val="333333"/>
                </a:solidFill>
                <a:effectLst/>
                <a:latin typeface="Fira Sans" panose="020B0503050000020004" pitchFamily="34" charset="0"/>
                <a:ea typeface="Times New Roman" panose="02020603050405020304" pitchFamily="18" charset="0"/>
              </a:rPr>
              <a:t>willen vernieuwen; creativiteit en het zelf bepalen van een eigen richting. Tegen de conventie in gaan. Vragen om lef en durf.</a:t>
            </a:r>
            <a:endParaRPr lang="nl-NL" sz="1800">
              <a:effectLst/>
              <a:latin typeface="Times New Roman" panose="02020603050405020304" pitchFamily="18" charset="0"/>
              <a:ea typeface="Times New Roman" panose="02020603050405020304" pitchFamily="18" charset="0"/>
            </a:endParaRPr>
          </a:p>
          <a:p>
            <a:endParaRPr lang="nl-NL" sz="1800" b="1">
              <a:solidFill>
                <a:srgbClr val="333333"/>
              </a:solidFill>
              <a:effectLst/>
              <a:latin typeface="Fira Sans" panose="020B0503050000020004" pitchFamily="34" charset="0"/>
              <a:ea typeface="Times New Roman" panose="02020603050405020304" pitchFamily="18" charset="0"/>
              <a:sym typeface="Wingdings" panose="05000000000000000000" pitchFamily="2" charset="2"/>
            </a:endParaRPr>
          </a:p>
          <a:p>
            <a:r>
              <a:rPr lang="nl-NL" sz="1800" b="1">
                <a:solidFill>
                  <a:srgbClr val="333333"/>
                </a:solidFill>
                <a:effectLst/>
                <a:latin typeface="Fira Sans" panose="020B0503050000020004" pitchFamily="34" charset="0"/>
                <a:ea typeface="Times New Roman" panose="02020603050405020304" pitchFamily="18" charset="0"/>
                <a:sym typeface="Wingdings" panose="05000000000000000000" pitchFamily="2" charset="2"/>
              </a:rPr>
              <a:t></a:t>
            </a:r>
            <a:r>
              <a:rPr lang="nl-NL" sz="1800" b="1">
                <a:solidFill>
                  <a:srgbClr val="333333"/>
                </a:solidFill>
                <a:effectLst/>
                <a:latin typeface="Fira Sans" panose="020B0503050000020004" pitchFamily="34" charset="0"/>
                <a:ea typeface="Times New Roman" panose="02020603050405020304" pitchFamily="18" charset="0"/>
              </a:rPr>
              <a:t> VRAGEN STELLEN- OPEN BLIK- UITWISSELING</a:t>
            </a:r>
            <a:endParaRPr lang="nl-NL" sz="1800">
              <a:effectLst/>
              <a:latin typeface="Times New Roman" panose="02020603050405020304" pitchFamily="18" charset="0"/>
              <a:ea typeface="Times New Roman" panose="02020603050405020304" pitchFamily="18" charset="0"/>
            </a:endParaRPr>
          </a:p>
          <a:p>
            <a:endParaRPr lang="nl-NL"/>
          </a:p>
          <a:p>
            <a:endParaRPr lang="nl-NL"/>
          </a:p>
          <a:p>
            <a:pPr>
              <a:lnSpc>
                <a:spcPct val="115000"/>
              </a:lnSpc>
              <a:tabLst>
                <a:tab pos="90170" algn="r"/>
                <a:tab pos="2070735" algn="r"/>
                <a:tab pos="2700655" algn="r"/>
                <a:tab pos="3510915" algn="r"/>
              </a:tabLst>
            </a:pPr>
            <a:r>
              <a:rPr lang="nl-NL" sz="1800">
                <a:effectLst/>
                <a:latin typeface="Arial" panose="020B0604020202020204" pitchFamily="34" charset="0"/>
                <a:ea typeface="Times New Roman" panose="02020603050405020304" pitchFamily="18" charset="0"/>
              </a:rPr>
              <a:t>Bruggink en Harinck (2012) die op basis van het eerdere werk van </a:t>
            </a:r>
            <a:r>
              <a:rPr lang="nl-NL" sz="1800" err="1">
                <a:effectLst/>
                <a:latin typeface="Arial" panose="020B0604020202020204" pitchFamily="34" charset="0"/>
                <a:ea typeface="Times New Roman" panose="02020603050405020304" pitchFamily="18" charset="0"/>
              </a:rPr>
              <a:t>Van</a:t>
            </a:r>
            <a:r>
              <a:rPr lang="nl-NL" sz="1800">
                <a:effectLst/>
                <a:latin typeface="Arial" panose="020B0604020202020204" pitchFamily="34" charset="0"/>
                <a:ea typeface="Times New Roman" panose="02020603050405020304" pitchFamily="18" charset="0"/>
              </a:rPr>
              <a:t> der Rijst en interviews met 44 hbo-docenten tot stand gekomen is. Zij onderscheiden de volgende aspecten:  </a:t>
            </a:r>
          </a:p>
          <a:p>
            <a:pPr marL="342900" lvl="0" indent="-342900">
              <a:lnSpc>
                <a:spcPct val="115000"/>
              </a:lnSpc>
              <a:buFont typeface="Symbol" panose="05050102010706020507" pitchFamily="18" charset="2"/>
              <a:buChar char=""/>
              <a:tabLst>
                <a:tab pos="90170" algn="r"/>
                <a:tab pos="2070735" algn="r"/>
                <a:tab pos="2700655" algn="r"/>
                <a:tab pos="3510915" algn="r"/>
              </a:tabLst>
            </a:pPr>
            <a:r>
              <a:rPr lang="nl-NL" sz="1800">
                <a:effectLst/>
                <a:latin typeface="Arial" panose="020B0604020202020204" pitchFamily="34" charset="0"/>
                <a:ea typeface="Times New Roman" panose="02020603050405020304" pitchFamily="18" charset="0"/>
              </a:rPr>
              <a:t>nieuwsgierigheid, willen weten, je dingen afvragen;</a:t>
            </a:r>
          </a:p>
          <a:p>
            <a:pPr marL="342900" lvl="0" indent="-342900">
              <a:lnSpc>
                <a:spcPct val="115000"/>
              </a:lnSpc>
              <a:buFont typeface="Symbol" panose="05050102010706020507" pitchFamily="18" charset="2"/>
              <a:buChar char=""/>
              <a:tabLst>
                <a:tab pos="90170" algn="r"/>
                <a:tab pos="2070735" algn="r"/>
                <a:tab pos="2700655" algn="r"/>
                <a:tab pos="3510915" algn="r"/>
              </a:tabLst>
            </a:pPr>
            <a:r>
              <a:rPr lang="nl-NL" sz="1800">
                <a:effectLst/>
                <a:latin typeface="Arial" panose="020B0604020202020204" pitchFamily="34" charset="0"/>
                <a:ea typeface="Times New Roman" panose="02020603050405020304" pitchFamily="18" charset="0"/>
              </a:rPr>
              <a:t>een open houding, op zoek naar eigen vooronderstellingen en je oordeel uit kunnen stellen; </a:t>
            </a:r>
          </a:p>
          <a:p>
            <a:pPr marL="342900" lvl="0" indent="-342900">
              <a:lnSpc>
                <a:spcPct val="115000"/>
              </a:lnSpc>
              <a:buFont typeface="Symbol" panose="05050102010706020507" pitchFamily="18" charset="2"/>
              <a:buChar char=""/>
              <a:tabLst>
                <a:tab pos="90170" algn="r"/>
                <a:tab pos="2070735" algn="r"/>
                <a:tab pos="2700655" algn="r"/>
                <a:tab pos="3510915" algn="r"/>
              </a:tabLst>
            </a:pPr>
            <a:r>
              <a:rPr lang="nl-NL" sz="1800">
                <a:effectLst/>
                <a:latin typeface="Arial" panose="020B0604020202020204" pitchFamily="34" charset="0"/>
                <a:ea typeface="Times New Roman" panose="02020603050405020304" pitchFamily="18" charset="0"/>
              </a:rPr>
              <a:t>kritisch zijn, zaken in twijfel durven tellen, verdragen dat de waarheid niet bestaat;</a:t>
            </a:r>
          </a:p>
          <a:p>
            <a:pPr marL="342900" lvl="0" indent="-342900">
              <a:lnSpc>
                <a:spcPct val="115000"/>
              </a:lnSpc>
              <a:buFont typeface="Symbol" panose="05050102010706020507" pitchFamily="18" charset="2"/>
              <a:buChar char=""/>
              <a:tabLst>
                <a:tab pos="90170" algn="r"/>
                <a:tab pos="2070735" algn="r"/>
                <a:tab pos="2700655" algn="r"/>
                <a:tab pos="3510915" algn="r"/>
              </a:tabLst>
            </a:pPr>
            <a:r>
              <a:rPr lang="nl-NL" sz="1800">
                <a:effectLst/>
                <a:latin typeface="Arial" panose="020B0604020202020204" pitchFamily="34" charset="0"/>
                <a:ea typeface="Times New Roman" panose="02020603050405020304" pitchFamily="18" charset="0"/>
              </a:rPr>
              <a:t>willen begrijpen, gericht zijn op diep inzicht, </a:t>
            </a:r>
          </a:p>
          <a:p>
            <a:pPr marL="342900" lvl="0" indent="-342900">
              <a:lnSpc>
                <a:spcPct val="115000"/>
              </a:lnSpc>
              <a:buFont typeface="Symbol" panose="05050102010706020507" pitchFamily="18" charset="2"/>
              <a:buChar char=""/>
              <a:tabLst>
                <a:tab pos="90170" algn="r"/>
                <a:tab pos="2070735" algn="r"/>
                <a:tab pos="2700655" algn="r"/>
                <a:tab pos="3510915" algn="r"/>
              </a:tabLst>
            </a:pPr>
            <a:r>
              <a:rPr lang="nl-NL" sz="1800">
                <a:effectLst/>
                <a:latin typeface="Arial" panose="020B0604020202020204" pitchFamily="34" charset="0"/>
                <a:ea typeface="Times New Roman" panose="02020603050405020304" pitchFamily="18" charset="0"/>
              </a:rPr>
              <a:t>bereid zijn tot perspectiefwisseling</a:t>
            </a:r>
          </a:p>
          <a:p>
            <a:pPr marL="342900" lvl="0" indent="-342900">
              <a:lnSpc>
                <a:spcPct val="115000"/>
              </a:lnSpc>
              <a:buFont typeface="Symbol" panose="05050102010706020507" pitchFamily="18" charset="2"/>
              <a:buChar char=""/>
              <a:tabLst>
                <a:tab pos="90170" algn="r"/>
                <a:tab pos="2070735" algn="r"/>
                <a:tab pos="2700655" algn="r"/>
                <a:tab pos="3510915" algn="r"/>
              </a:tabLst>
            </a:pPr>
            <a:r>
              <a:rPr lang="nl-NL" sz="1800">
                <a:effectLst/>
                <a:latin typeface="Arial" panose="020B0604020202020204" pitchFamily="34" charset="0"/>
                <a:ea typeface="Times New Roman" panose="02020603050405020304" pitchFamily="18" charset="0"/>
              </a:rPr>
              <a:t>distantie nemen van routines, vraagtekens zetten bij het vanzelfsprekende</a:t>
            </a:r>
          </a:p>
          <a:p>
            <a:pPr marL="342900" lvl="0" indent="-342900">
              <a:lnSpc>
                <a:spcPct val="115000"/>
              </a:lnSpc>
              <a:buFont typeface="Symbol" panose="05050102010706020507" pitchFamily="18" charset="2"/>
              <a:buChar char=""/>
              <a:tabLst>
                <a:tab pos="90170" algn="r"/>
                <a:tab pos="2070735" algn="r"/>
                <a:tab pos="2700655" algn="r"/>
                <a:tab pos="3510915" algn="r"/>
              </a:tabLst>
            </a:pPr>
            <a:r>
              <a:rPr lang="nl-NL" sz="1800">
                <a:effectLst/>
                <a:latin typeface="Arial" panose="020B0604020202020204" pitchFamily="34" charset="0"/>
                <a:ea typeface="Times New Roman" panose="02020603050405020304" pitchFamily="18" charset="0"/>
              </a:rPr>
              <a:t>gerichtheid op bronnen, willen voortbouwen op kennis van anderen</a:t>
            </a:r>
          </a:p>
          <a:p>
            <a:pPr marL="342900" lvl="0" indent="-342900">
              <a:lnSpc>
                <a:spcPct val="115000"/>
              </a:lnSpc>
              <a:buFont typeface="Symbol" panose="05050102010706020507" pitchFamily="18" charset="2"/>
              <a:buChar char=""/>
              <a:tabLst>
                <a:tab pos="90170" algn="r"/>
                <a:tab pos="2070735" algn="r"/>
                <a:tab pos="2700655" algn="r"/>
                <a:tab pos="3510915" algn="r"/>
              </a:tabLst>
            </a:pPr>
            <a:r>
              <a:rPr lang="nl-NL" sz="1800">
                <a:effectLst/>
                <a:latin typeface="Arial" panose="020B0604020202020204" pitchFamily="34" charset="0"/>
                <a:ea typeface="Times New Roman" panose="02020603050405020304" pitchFamily="18" charset="0"/>
              </a:rPr>
              <a:t>gerichtheid op zeker weten, goede bronnen willen gebruiken, nauwkeurig zijn</a:t>
            </a:r>
          </a:p>
          <a:p>
            <a:pPr marL="342900" lvl="0" indent="-342900">
              <a:lnSpc>
                <a:spcPct val="115000"/>
              </a:lnSpc>
              <a:buFont typeface="Symbol" panose="05050102010706020507" pitchFamily="18" charset="2"/>
              <a:buChar char=""/>
              <a:tabLst>
                <a:tab pos="90170" algn="r"/>
                <a:tab pos="2070735" algn="r"/>
                <a:tab pos="2700655" algn="r"/>
                <a:tab pos="3510915" algn="r"/>
              </a:tabLst>
            </a:pPr>
            <a:r>
              <a:rPr lang="nl-NL" sz="1800">
                <a:effectLst/>
                <a:latin typeface="Arial" panose="020B0604020202020204" pitchFamily="34" charset="0"/>
                <a:ea typeface="Times New Roman" panose="02020603050405020304" pitchFamily="18" charset="0"/>
              </a:rPr>
              <a:t>willen delen met anderen </a:t>
            </a:r>
          </a:p>
          <a:p>
            <a:pPr marL="342900" lvl="0" indent="-342900">
              <a:lnSpc>
                <a:spcPct val="115000"/>
              </a:lnSpc>
              <a:buFont typeface="Symbol" panose="05050102010706020507" pitchFamily="18" charset="2"/>
              <a:buChar char=""/>
              <a:tabLst>
                <a:tab pos="90170" algn="r"/>
                <a:tab pos="2070735" algn="r"/>
                <a:tab pos="2700655" algn="r"/>
                <a:tab pos="3510915" algn="r"/>
              </a:tabLst>
            </a:pPr>
            <a:endParaRPr lang="nl-NL" sz="180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a:t>De focus ligt op het proces: hoe kom je tot een goede beoordeling? </a:t>
            </a:r>
            <a:r>
              <a:rPr lang="nl-NL" err="1"/>
              <a:t>Ipv</a:t>
            </a:r>
            <a:r>
              <a:rPr lang="nl-NL"/>
              <a:t> wat is het </a:t>
            </a:r>
            <a:r>
              <a:rPr lang="nl-NL" err="1"/>
              <a:t>resulaat</a:t>
            </a:r>
            <a:r>
              <a:rPr lang="nl-NL"/>
              <a:t>/</a:t>
            </a:r>
          </a:p>
          <a:p>
            <a:endParaRPr lang="nl-NL"/>
          </a:p>
          <a:p>
            <a:endParaRPr lang="nl-NL"/>
          </a:p>
        </p:txBody>
      </p:sp>
      <p:sp>
        <p:nvSpPr>
          <p:cNvPr id="4" name="Tijdelijke aanduiding voor dianummer 3"/>
          <p:cNvSpPr>
            <a:spLocks noGrp="1"/>
          </p:cNvSpPr>
          <p:nvPr>
            <p:ph type="sldNum" sz="quarter" idx="5"/>
          </p:nvPr>
        </p:nvSpPr>
        <p:spPr/>
        <p:txBody>
          <a:bodyPr/>
          <a:lstStyle/>
          <a:p>
            <a:fld id="{3F2CD88C-6691-384F-BF99-54DA05261B93}" type="slidenum">
              <a:rPr lang="nl-NL" smtClean="0"/>
              <a:t>5</a:t>
            </a:fld>
            <a:endParaRPr lang="nl-NL"/>
          </a:p>
        </p:txBody>
      </p:sp>
    </p:spTree>
    <p:extLst>
      <p:ext uri="{BB962C8B-B14F-4D97-AF65-F5344CB8AC3E}">
        <p14:creationId xmlns:p14="http://schemas.microsoft.com/office/powerpoint/2010/main" val="3273821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b="1">
                <a:effectLst/>
                <a:latin typeface="Calibri" panose="020F0502020204030204" pitchFamily="34" charset="0"/>
                <a:ea typeface="Calibri" panose="020F0502020204030204" pitchFamily="34" charset="0"/>
                <a:cs typeface="Times New Roman" panose="02020603050405020304" pitchFamily="18" charset="0"/>
              </a:rPr>
              <a:t>Waarom wetenschappelijke kennis van belang voor AD-opleiding?</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a:effectLst/>
                <a:latin typeface="Calibri" panose="020F0502020204030204" pitchFamily="34" charset="0"/>
                <a:ea typeface="Calibri" panose="020F0502020204030204" pitchFamily="34" charset="0"/>
                <a:cs typeface="Times New Roman" panose="02020603050405020304" pitchFamily="18" charset="0"/>
              </a:rPr>
              <a:t>Heel simpel; om je werk als arbeidsdeskundige goed te kunnen doen! </a:t>
            </a:r>
          </a:p>
          <a:p>
            <a:pPr>
              <a:lnSpc>
                <a:spcPct val="107000"/>
              </a:lnSpc>
              <a:spcAft>
                <a:spcPts val="800"/>
              </a:spcAft>
            </a:pPr>
            <a:r>
              <a:rPr lang="nl-NL" sz="1800" u="sng">
                <a:effectLst/>
                <a:latin typeface="Calibri" panose="020F0502020204030204" pitchFamily="34" charset="0"/>
                <a:ea typeface="Calibri" panose="020F0502020204030204" pitchFamily="34" charset="0"/>
                <a:cs typeface="Times New Roman" panose="02020603050405020304" pitchFamily="18" charset="0"/>
              </a:rPr>
              <a:t>Wetenschappelijke kennis is geen doel op zich, </a:t>
            </a:r>
            <a:r>
              <a:rPr lang="nl-NL" sz="1800">
                <a:effectLst/>
                <a:latin typeface="Calibri" panose="020F0502020204030204" pitchFamily="34" charset="0"/>
                <a:ea typeface="Calibri" panose="020F0502020204030204" pitchFamily="34" charset="0"/>
                <a:cs typeface="Times New Roman" panose="02020603050405020304" pitchFamily="18" charset="0"/>
              </a:rPr>
              <a:t>maar draagt bij aan kwalitatief betere dienstverlening. Het helpt je als ad om een goede afweging te maken. </a:t>
            </a:r>
          </a:p>
          <a:p>
            <a:pPr>
              <a:lnSpc>
                <a:spcPct val="107000"/>
              </a:lnSpc>
              <a:spcAft>
                <a:spcPts val="800"/>
              </a:spcAft>
            </a:pPr>
            <a:r>
              <a:rPr lang="nl-NL" sz="1800">
                <a:effectLst/>
                <a:latin typeface="Calibri" panose="020F0502020204030204" pitchFamily="34" charset="0"/>
                <a:ea typeface="Calibri" panose="020F0502020204030204" pitchFamily="34" charset="0"/>
                <a:cs typeface="Times New Roman" panose="02020603050405020304" pitchFamily="18" charset="0"/>
              </a:rPr>
              <a:t>Het is een van de </a:t>
            </a:r>
            <a:r>
              <a:rPr lang="nl-NL" sz="1800" u="sng">
                <a:effectLst/>
                <a:latin typeface="Calibri" panose="020F0502020204030204" pitchFamily="34" charset="0"/>
                <a:ea typeface="Calibri" panose="020F0502020204030204" pitchFamily="34" charset="0"/>
                <a:cs typeface="Times New Roman" panose="02020603050405020304" pitchFamily="18" charset="0"/>
              </a:rPr>
              <a:t>drie pijlers van </a:t>
            </a:r>
            <a:r>
              <a:rPr lang="nl-NL" sz="1800" u="sng" err="1">
                <a:effectLst/>
                <a:latin typeface="Calibri" panose="020F0502020204030204" pitchFamily="34" charset="0"/>
                <a:ea typeface="Calibri" panose="020F0502020204030204" pitchFamily="34" charset="0"/>
                <a:cs typeface="Times New Roman" panose="02020603050405020304" pitchFamily="18" charset="0"/>
              </a:rPr>
              <a:t>evidence</a:t>
            </a:r>
            <a:r>
              <a:rPr lang="nl-NL" sz="1800" u="sng">
                <a:effectLst/>
                <a:latin typeface="Calibri" panose="020F0502020204030204" pitchFamily="34" charset="0"/>
                <a:ea typeface="Calibri" panose="020F0502020204030204" pitchFamily="34" charset="0"/>
                <a:cs typeface="Times New Roman" panose="02020603050405020304" pitchFamily="18" charset="0"/>
              </a:rPr>
              <a:t> </a:t>
            </a:r>
            <a:r>
              <a:rPr lang="nl-NL" sz="1800" u="sng" err="1">
                <a:effectLst/>
                <a:latin typeface="Calibri" panose="020F0502020204030204" pitchFamily="34" charset="0"/>
                <a:ea typeface="Calibri" panose="020F0502020204030204" pitchFamily="34" charset="0"/>
                <a:cs typeface="Times New Roman" panose="02020603050405020304" pitchFamily="18" charset="0"/>
              </a:rPr>
              <a:t>based</a:t>
            </a:r>
            <a:r>
              <a:rPr lang="nl-NL" sz="1800" u="sng">
                <a:effectLst/>
                <a:latin typeface="Calibri" panose="020F0502020204030204" pitchFamily="34" charset="0"/>
                <a:ea typeface="Calibri" panose="020F0502020204030204" pitchFamily="34" charset="0"/>
                <a:cs typeface="Times New Roman" panose="02020603050405020304" pitchFamily="18" charset="0"/>
              </a:rPr>
              <a:t> handelen</a:t>
            </a:r>
            <a:r>
              <a:rPr lang="nl-NL" sz="1800">
                <a:effectLst/>
                <a:latin typeface="Calibri" panose="020F0502020204030204" pitchFamily="34" charset="0"/>
                <a:ea typeface="Calibri" panose="020F0502020204030204" pitchFamily="34" charset="0"/>
                <a:cs typeface="Times New Roman" panose="02020603050405020304" pitchFamily="18" charset="0"/>
              </a:rPr>
              <a:t> – naast de eigen praktijkervaring en het perspectief van de klant. die alle drie nodig zijn om tot goede oordeelsvorming en besluitvorming te komen. Betere onderbouwde adviezen/ oordelen en meer draagvlak/ acceptatie voor besluiten. </a:t>
            </a:r>
          </a:p>
          <a:p>
            <a:pPr>
              <a:lnSpc>
                <a:spcPct val="107000"/>
              </a:lnSpc>
              <a:spcAft>
                <a:spcPts val="800"/>
              </a:spcAft>
            </a:pPr>
            <a:r>
              <a:rPr lang="nl-NL" sz="1800">
                <a:effectLst/>
                <a:latin typeface="Calibri" panose="020F0502020204030204" pitchFamily="34" charset="0"/>
                <a:ea typeface="Calibri" panose="020F0502020204030204" pitchFamily="34" charset="0"/>
                <a:cs typeface="Times New Roman" panose="02020603050405020304" pitchFamily="18" charset="0"/>
              </a:rPr>
              <a:t>We weten </a:t>
            </a:r>
            <a:r>
              <a:rPr lang="nl-NL" sz="1800" u="sng">
                <a:effectLst/>
                <a:latin typeface="Calibri" panose="020F0502020204030204" pitchFamily="34" charset="0"/>
                <a:ea typeface="Calibri" panose="020F0502020204030204" pitchFamily="34" charset="0"/>
                <a:cs typeface="Times New Roman" panose="02020603050405020304" pitchFamily="18" charset="0"/>
              </a:rPr>
              <a:t>dat AD veelal vanuit praktijkervaring</a:t>
            </a:r>
            <a:r>
              <a:rPr lang="nl-NL" sz="1800">
                <a:effectLst/>
                <a:latin typeface="Calibri" panose="020F0502020204030204" pitchFamily="34" charset="0"/>
                <a:ea typeface="Calibri" panose="020F0502020204030204" pitchFamily="34" charset="0"/>
                <a:cs typeface="Times New Roman" panose="02020603050405020304" pitchFamily="18" charset="0"/>
              </a:rPr>
              <a:t> </a:t>
            </a:r>
            <a:r>
              <a:rPr lang="nl-NL" sz="1800" u="sng">
                <a:effectLst/>
                <a:latin typeface="Calibri" panose="020F0502020204030204" pitchFamily="34" charset="0"/>
                <a:ea typeface="Calibri" panose="020F0502020204030204" pitchFamily="34" charset="0"/>
                <a:cs typeface="Times New Roman" panose="02020603050405020304" pitchFamily="18" charset="0"/>
              </a:rPr>
              <a:t>werken</a:t>
            </a:r>
            <a:r>
              <a:rPr lang="nl-NL" sz="1800">
                <a:effectLst/>
                <a:latin typeface="Calibri" panose="020F0502020204030204" pitchFamily="34" charset="0"/>
                <a:ea typeface="Calibri" panose="020F0502020204030204" pitchFamily="34" charset="0"/>
                <a:cs typeface="Times New Roman" panose="02020603050405020304" pitchFamily="18" charset="0"/>
              </a:rPr>
              <a:t>. Gaat er nu om die wetenschappelijke poot te versterken binnen de AD-opleiding.</a:t>
            </a:r>
          </a:p>
          <a:p>
            <a:pPr>
              <a:lnSpc>
                <a:spcPct val="107000"/>
              </a:lnSpc>
              <a:spcAft>
                <a:spcPts val="800"/>
              </a:spcAft>
            </a:pPr>
            <a:r>
              <a:rPr lang="nl-NL" sz="1800" b="1">
                <a:effectLst/>
                <a:latin typeface="Calibri" panose="020F0502020204030204" pitchFamily="34" charset="0"/>
                <a:ea typeface="Calibri" panose="020F0502020204030204" pitchFamily="34" charset="0"/>
                <a:cs typeface="Times New Roman" panose="02020603050405020304" pitchFamily="18" charset="0"/>
              </a:rPr>
              <a:t>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a:effectLst/>
                <a:latin typeface="Calibri" panose="020F0502020204030204" pitchFamily="34" charset="0"/>
                <a:ea typeface="Calibri" panose="020F0502020204030204" pitchFamily="34" charset="0"/>
                <a:cs typeface="Times New Roman" panose="02020603050405020304" pitchFamily="18" charset="0"/>
              </a:rPr>
              <a:t>Hoe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a:effectLst/>
                <a:latin typeface="Calibri" panose="020F0502020204030204" pitchFamily="34" charset="0"/>
                <a:ea typeface="Calibri" panose="020F0502020204030204" pitchFamily="34" charset="0"/>
                <a:cs typeface="Times New Roman" panose="02020603050405020304" pitchFamily="18" charset="0"/>
              </a:rPr>
              <a:t>Het gaat erom de kennis die de wetenschap aanreikt toe te passen/ te gebruiken in het dagelijks handelen. </a:t>
            </a:r>
          </a:p>
          <a:p>
            <a:pPr>
              <a:lnSpc>
                <a:spcPct val="107000"/>
              </a:lnSpc>
              <a:spcAft>
                <a:spcPts val="800"/>
              </a:spcAft>
            </a:pPr>
            <a:r>
              <a:rPr lang="nl-NL" sz="1800" u="sng">
                <a:effectLst/>
                <a:latin typeface="Calibri" panose="020F0502020204030204" pitchFamily="34" charset="0"/>
                <a:ea typeface="Calibri" panose="020F0502020204030204" pitchFamily="34" charset="0"/>
                <a:cs typeface="Times New Roman" panose="02020603050405020304" pitchFamily="18" charset="0"/>
              </a:rPr>
              <a:t>Het is dus niet iets wat je ernaast moet doen</a:t>
            </a:r>
            <a:r>
              <a:rPr lang="nl-NL" sz="1800">
                <a:effectLst/>
                <a:latin typeface="Calibri" panose="020F0502020204030204" pitchFamily="34" charset="0"/>
                <a:ea typeface="Calibri" panose="020F0502020204030204" pitchFamily="34" charset="0"/>
                <a:cs typeface="Times New Roman" panose="02020603050405020304" pitchFamily="18" charset="0"/>
              </a:rPr>
              <a:t>, maar onderdeel moet worden van de dagelijkse handelen.  </a:t>
            </a:r>
            <a:r>
              <a:rPr lang="nl-NL" sz="18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Internaliseren</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a:effectLst/>
                <a:latin typeface="Calibri" panose="020F0502020204030204" pitchFamily="34" charset="0"/>
                <a:ea typeface="Calibri" panose="020F0502020204030204" pitchFamily="34" charset="0"/>
                <a:cs typeface="Times New Roman" panose="02020603050405020304" pitchFamily="18" charset="0"/>
              </a:rPr>
              <a:t>Het is </a:t>
            </a:r>
            <a:r>
              <a:rPr lang="nl-NL" sz="1800" u="sng">
                <a:effectLst/>
                <a:latin typeface="Calibri" panose="020F0502020204030204" pitchFamily="34" charset="0"/>
                <a:ea typeface="Calibri" panose="020F0502020204030204" pitchFamily="34" charset="0"/>
                <a:cs typeface="Times New Roman" panose="02020603050405020304" pitchFamily="18" charset="0"/>
              </a:rPr>
              <a:t>belangrijk dat in de AD-opleiding Adén onderzoek vaardigheden aangeleerd</a:t>
            </a:r>
            <a:r>
              <a:rPr lang="nl-NL" sz="1800">
                <a:effectLst/>
                <a:latin typeface="Calibri" panose="020F0502020204030204" pitchFamily="34" charset="0"/>
                <a:ea typeface="Calibri" panose="020F0502020204030204" pitchFamily="34" charset="0"/>
                <a:cs typeface="Times New Roman" panose="02020603050405020304" pitchFamily="18" charset="0"/>
              </a:rPr>
              <a:t> krijgen om wetenschappelijke kennis te kunnen zoeken, kritisch lezen/ begrijpen en te vertalen naar de eigen context.  </a:t>
            </a:r>
          </a:p>
          <a:p>
            <a:pPr>
              <a:lnSpc>
                <a:spcPct val="107000"/>
              </a:lnSpc>
              <a:spcAft>
                <a:spcPts val="800"/>
              </a:spcAft>
            </a:pPr>
            <a:r>
              <a:rPr lang="nl-NL" sz="1800" u="sng">
                <a:effectLst/>
                <a:latin typeface="Calibri" panose="020F0502020204030204" pitchFamily="34" charset="0"/>
                <a:ea typeface="Calibri" panose="020F0502020204030204" pitchFamily="34" charset="0"/>
                <a:cs typeface="Times New Roman" panose="02020603050405020304" pitchFamily="18" charset="0"/>
              </a:rPr>
              <a:t>Het gaat er niet om wetenschapper te worden</a:t>
            </a:r>
            <a:r>
              <a:rPr lang="nl-NL" sz="1800">
                <a:effectLst/>
                <a:latin typeface="Calibri" panose="020F0502020204030204" pitchFamily="34" charset="0"/>
                <a:ea typeface="Calibri" panose="020F0502020204030204" pitchFamily="34" charset="0"/>
                <a:cs typeface="Times New Roman" panose="02020603050405020304" pitchFamily="18" charset="0"/>
              </a:rPr>
              <a:t>, maar die kennis toe te passen om betere AD te worden.</a:t>
            </a:r>
          </a:p>
          <a:p>
            <a:endParaRPr lang="nl-NL"/>
          </a:p>
        </p:txBody>
      </p:sp>
      <p:sp>
        <p:nvSpPr>
          <p:cNvPr id="4" name="Tijdelijke aanduiding voor dianummer 3"/>
          <p:cNvSpPr>
            <a:spLocks noGrp="1"/>
          </p:cNvSpPr>
          <p:nvPr>
            <p:ph type="sldNum" sz="quarter" idx="5"/>
          </p:nvPr>
        </p:nvSpPr>
        <p:spPr/>
        <p:txBody>
          <a:bodyPr/>
          <a:lstStyle/>
          <a:p>
            <a:fld id="{3F2CD88C-6691-384F-BF99-54DA05261B93}" type="slidenum">
              <a:rPr lang="nl-NL" smtClean="0"/>
              <a:t>6</a:t>
            </a:fld>
            <a:endParaRPr lang="nl-NL"/>
          </a:p>
        </p:txBody>
      </p:sp>
    </p:spTree>
    <p:extLst>
      <p:ext uri="{BB962C8B-B14F-4D97-AF65-F5344CB8AC3E}">
        <p14:creationId xmlns:p14="http://schemas.microsoft.com/office/powerpoint/2010/main" val="3927903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Een ander belangrijk element is het kunnen gebruiken van informatie die er al is. Dat betekent dat je informatie moet kunnen vinden en moet kunnen beoordelen op juistheid en bruikbaarheid. Dat wil zeggen dat je niet alleen moet kunnen beoordelen of iets toepasbaar is in jouw context, maar dat je ook moet kunnen beoordelen of de informatie voldoende betrouwbaar is. Hoe weet je zeker dat je de juiste informatie hebt en dat deze kloppend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t>De kern van EBP is proces waarin je tot een oordeel komt op basis van drie bronnen, die weegt en kritisch reflecteren op basis van verschillende bronnen van kennis o 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t>het kritisch zijn over je eigen handelen en kunnen beredeneren en verantwoorden waarom je bepaalde keuzes maakt</a:t>
            </a:r>
            <a:r>
              <a:rPr lang="en-US"/>
              <a:t> . </a:t>
            </a:r>
            <a:r>
              <a:rPr lang="nl-NL" err="1"/>
              <a:t>Evidence-based</a:t>
            </a:r>
            <a:r>
              <a:rPr lang="nl-NL"/>
              <a:t> </a:t>
            </a:r>
            <a:r>
              <a:rPr lang="nl-NL" err="1"/>
              <a:t>practice</a:t>
            </a:r>
            <a:r>
              <a:rPr lang="nl-NL"/>
              <a:t> voorkomt ‘professionele blindheid’.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err="1"/>
              <a:t>Daarbij</a:t>
            </a:r>
            <a:r>
              <a:rPr lang="en-US"/>
              <a:t> is het </a:t>
            </a:r>
            <a:r>
              <a:rPr lang="en-US" err="1"/>
              <a:t>nodig</a:t>
            </a:r>
            <a:r>
              <a:rPr lang="en-US"/>
              <a:t> </a:t>
            </a:r>
            <a:r>
              <a:rPr lang="en-US" err="1"/>
              <a:t>drie</a:t>
            </a:r>
            <a:r>
              <a:rPr lang="en-US"/>
              <a:t> </a:t>
            </a:r>
            <a:r>
              <a:rPr lang="en-US" err="1"/>
              <a:t>verschillende</a:t>
            </a:r>
            <a:r>
              <a:rPr lang="en-US"/>
              <a:t> </a:t>
            </a:r>
            <a:r>
              <a:rPr lang="en-US" err="1"/>
              <a:t>kennisbronnen</a:t>
            </a:r>
            <a:r>
              <a:rPr lang="en-US"/>
              <a:t> </a:t>
            </a:r>
            <a:r>
              <a:rPr lang="en-US" err="1"/>
              <a:t>te</a:t>
            </a:r>
            <a:r>
              <a:rPr lang="en-US"/>
              <a:t> </a:t>
            </a:r>
            <a:r>
              <a:rPr lang="en-US" err="1"/>
              <a:t>gebruiken</a:t>
            </a:r>
            <a:endParaRPr lang="en-US"/>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a:t>Eigen </a:t>
            </a:r>
            <a:r>
              <a:rPr lang="en-US" err="1"/>
              <a:t>praktijkkennis</a:t>
            </a:r>
            <a:r>
              <a:rPr lang="en-US"/>
              <a:t> </a:t>
            </a:r>
            <a:r>
              <a:rPr lang="en-US" err="1"/>
              <a:t>en</a:t>
            </a:r>
            <a:r>
              <a:rPr lang="en-US"/>
              <a:t> </a:t>
            </a:r>
            <a:r>
              <a:rPr lang="en-US" err="1"/>
              <a:t>ervaringen</a:t>
            </a:r>
            <a:r>
              <a:rPr lang="en-US"/>
              <a:t> (</a:t>
            </a:r>
            <a:r>
              <a:rPr lang="en-US" err="1"/>
              <a:t>professionele</a:t>
            </a:r>
            <a:r>
              <a:rPr lang="en-US"/>
              <a:t> expertise)</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a:t>Best </a:t>
            </a:r>
            <a:r>
              <a:rPr lang="en-US" err="1"/>
              <a:t>beschikbare</a:t>
            </a:r>
            <a:r>
              <a:rPr lang="en-US"/>
              <a:t> </a:t>
            </a:r>
            <a:r>
              <a:rPr lang="en-US" err="1"/>
              <a:t>bewijs</a:t>
            </a:r>
            <a:r>
              <a:rPr lang="en-US"/>
              <a:t> wat </a:t>
            </a:r>
            <a:r>
              <a:rPr lang="en-US" err="1"/>
              <a:t>voorhanden</a:t>
            </a:r>
            <a:r>
              <a:rPr lang="en-US"/>
              <a:t> is </a:t>
            </a:r>
            <a:r>
              <a:rPr lang="en-US" err="1"/>
              <a:t>vanuit</a:t>
            </a:r>
            <a:r>
              <a:rPr lang="en-US"/>
              <a:t> </a:t>
            </a:r>
            <a:r>
              <a:rPr lang="en-US" err="1"/>
              <a:t>wetenschappelijke</a:t>
            </a:r>
            <a:r>
              <a:rPr lang="en-US"/>
              <a:t> </a:t>
            </a:r>
            <a:r>
              <a:rPr lang="en-US" err="1"/>
              <a:t>onderzoeken</a:t>
            </a:r>
            <a:endParaRPr lang="en-US"/>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err="1"/>
              <a:t>Voorkeuren</a:t>
            </a:r>
            <a:r>
              <a:rPr lang="en-US"/>
              <a:t> </a:t>
            </a:r>
            <a:r>
              <a:rPr lang="en-US" err="1"/>
              <a:t>en</a:t>
            </a:r>
            <a:r>
              <a:rPr lang="en-US"/>
              <a:t> </a:t>
            </a:r>
            <a:r>
              <a:rPr lang="en-US" err="1"/>
              <a:t>wensen</a:t>
            </a:r>
            <a:r>
              <a:rPr lang="en-US"/>
              <a:t> van de client.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err="1"/>
              <a:t>Vanuit</a:t>
            </a:r>
            <a:r>
              <a:rPr lang="en-US"/>
              <a:t> </a:t>
            </a:r>
            <a:r>
              <a:rPr lang="en-US" err="1"/>
              <a:t>deze</a:t>
            </a:r>
            <a:r>
              <a:rPr lang="en-US"/>
              <a:t> </a:t>
            </a:r>
            <a:r>
              <a:rPr lang="en-US" err="1"/>
              <a:t>drie</a:t>
            </a:r>
            <a:r>
              <a:rPr lang="en-US"/>
              <a:t> </a:t>
            </a:r>
            <a:r>
              <a:rPr lang="en-US" err="1"/>
              <a:t>bronnen</a:t>
            </a:r>
            <a:r>
              <a:rPr lang="en-US"/>
              <a:t> </a:t>
            </a:r>
            <a:r>
              <a:rPr lang="en-US" err="1"/>
              <a:t>komen</a:t>
            </a:r>
            <a:r>
              <a:rPr lang="en-US"/>
              <a:t> tot </a:t>
            </a:r>
            <a:r>
              <a:rPr lang="en-US" err="1"/>
              <a:t>dienstverlening</a:t>
            </a:r>
            <a:r>
              <a:rPr lang="en-US"/>
              <a:t> die </a:t>
            </a:r>
            <a:r>
              <a:rPr lang="en-US" err="1"/>
              <a:t>beste</a:t>
            </a:r>
            <a:r>
              <a:rPr lang="en-US"/>
              <a:t> past </a:t>
            </a:r>
            <a:r>
              <a:rPr lang="en-US" err="1"/>
              <a:t>binnen</a:t>
            </a:r>
            <a:r>
              <a:rPr lang="en-US"/>
              <a:t> de context </a:t>
            </a:r>
            <a:r>
              <a:rPr lang="en-US" err="1"/>
              <a:t>waar</a:t>
            </a:r>
            <a:r>
              <a:rPr lang="en-US"/>
              <a:t> je </a:t>
            </a:r>
            <a:r>
              <a:rPr lang="en-US" err="1"/>
              <a:t>voor</a:t>
            </a:r>
            <a:r>
              <a:rPr lang="en-US"/>
              <a:t> </a:t>
            </a:r>
            <a:r>
              <a:rPr lang="en-US" err="1"/>
              <a:t>staat</a:t>
            </a:r>
            <a:r>
              <a:rPr lang="en-US"/>
              <a:t>. </a:t>
            </a:r>
            <a:r>
              <a:rPr lang="nl-NL"/>
              <a:t>Het betekent dat je samen met collega’s discussies voert over keuzes in diagnostiek, begeleiding, behandeling en onderwijs en gezamenlijk zoekt naar informatie over de beste interventies in bijvoorbeeld recente vakbladen en handboeken</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err="1">
                <a:sym typeface="Wingdings" panose="05000000000000000000" pitchFamily="2" charset="2"/>
              </a:rPr>
              <a:t>Leidt</a:t>
            </a:r>
            <a:r>
              <a:rPr lang="en-US">
                <a:sym typeface="Wingdings" panose="05000000000000000000" pitchFamily="2" charset="2"/>
              </a:rPr>
              <a:t> </a:t>
            </a:r>
            <a:r>
              <a:rPr lang="en-US" err="1">
                <a:sym typeface="Wingdings" panose="05000000000000000000" pitchFamily="2" charset="2"/>
              </a:rPr>
              <a:t>dus</a:t>
            </a:r>
            <a:r>
              <a:rPr lang="en-US">
                <a:sym typeface="Wingdings" panose="05000000000000000000" pitchFamily="2" charset="2"/>
              </a:rPr>
              <a:t> tot (her)</a:t>
            </a:r>
            <a:r>
              <a:rPr lang="en-US" err="1">
                <a:sym typeface="Wingdings" panose="05000000000000000000" pitchFamily="2" charset="2"/>
              </a:rPr>
              <a:t>waardering</a:t>
            </a:r>
            <a:r>
              <a:rPr lang="en-US">
                <a:sym typeface="Wingdings" panose="05000000000000000000" pitchFamily="2" charset="2"/>
              </a:rPr>
              <a:t> van </a:t>
            </a:r>
            <a:r>
              <a:rPr lang="en-US" err="1">
                <a:sym typeface="Wingdings" panose="05000000000000000000" pitchFamily="2" charset="2"/>
              </a:rPr>
              <a:t>praktijkervaring</a:t>
            </a:r>
            <a:r>
              <a:rPr lang="en-US">
                <a:sym typeface="Wingdings" panose="05000000000000000000" pitchFamily="2" charset="2"/>
              </a:rPr>
              <a:t> van professionals, maar </a:t>
            </a:r>
            <a:r>
              <a:rPr lang="en-US" err="1">
                <a:sym typeface="Wingdings" panose="05000000000000000000" pitchFamily="2" charset="2"/>
              </a:rPr>
              <a:t>ook</a:t>
            </a:r>
            <a:r>
              <a:rPr lang="en-US">
                <a:sym typeface="Wingdings" panose="05000000000000000000" pitchFamily="2" charset="2"/>
              </a:rPr>
              <a:t> het </a:t>
            </a:r>
            <a:r>
              <a:rPr lang="en-US" err="1">
                <a:sym typeface="Wingdings" panose="05000000000000000000" pitchFamily="2" charset="2"/>
              </a:rPr>
              <a:t>centraler</a:t>
            </a:r>
            <a:r>
              <a:rPr lang="en-US">
                <a:sym typeface="Wingdings" panose="05000000000000000000" pitchFamily="2" charset="2"/>
              </a:rPr>
              <a:t> </a:t>
            </a:r>
            <a:r>
              <a:rPr lang="en-US" err="1">
                <a:sym typeface="Wingdings" panose="05000000000000000000" pitchFamily="2" charset="2"/>
              </a:rPr>
              <a:t>stellen</a:t>
            </a:r>
            <a:r>
              <a:rPr lang="en-US">
                <a:sym typeface="Wingdings" panose="05000000000000000000" pitchFamily="2" charset="2"/>
              </a:rPr>
              <a:t> van het </a:t>
            </a:r>
            <a:r>
              <a:rPr lang="en-US" err="1">
                <a:sym typeface="Wingdings" panose="05000000000000000000" pitchFamily="2" charset="2"/>
              </a:rPr>
              <a:t>perspectief</a:t>
            </a:r>
            <a:r>
              <a:rPr lang="en-US">
                <a:sym typeface="Wingdings" panose="05000000000000000000" pitchFamily="2" charset="2"/>
              </a:rPr>
              <a:t> van </a:t>
            </a:r>
            <a:r>
              <a:rPr lang="en-US" err="1">
                <a:sym typeface="Wingdings" panose="05000000000000000000" pitchFamily="2" charset="2"/>
              </a:rPr>
              <a:t>clienten</a:t>
            </a:r>
            <a:r>
              <a:rPr lang="en-US">
                <a:sym typeface="Wingdings" panose="05000000000000000000" pitchFamily="2" charset="2"/>
              </a:rPr>
              <a:t>. Evidence-based </a:t>
            </a:r>
            <a:r>
              <a:rPr lang="en-US" err="1">
                <a:sym typeface="Wingdings" panose="05000000000000000000" pitchFamily="2" charset="2"/>
              </a:rPr>
              <a:t>werken</a:t>
            </a:r>
            <a:r>
              <a:rPr lang="en-US">
                <a:sym typeface="Wingdings" panose="05000000000000000000" pitchFamily="2" charset="2"/>
              </a:rPr>
              <a:t> </a:t>
            </a:r>
            <a:r>
              <a:rPr lang="en-US" err="1">
                <a:sym typeface="Wingdings" panose="05000000000000000000" pitchFamily="2" charset="2"/>
              </a:rPr>
              <a:t>erkent</a:t>
            </a:r>
            <a:r>
              <a:rPr lang="en-US">
                <a:sym typeface="Wingdings" panose="05000000000000000000" pitchFamily="2" charset="2"/>
              </a:rPr>
              <a:t> </a:t>
            </a:r>
            <a:r>
              <a:rPr lang="en-US" err="1">
                <a:sym typeface="Wingdings" panose="05000000000000000000" pitchFamily="2" charset="2"/>
              </a:rPr>
              <a:t>juist</a:t>
            </a:r>
            <a:r>
              <a:rPr lang="en-US">
                <a:sym typeface="Wingdings" panose="05000000000000000000" pitchFamily="2" charset="2"/>
              </a:rPr>
              <a:t> het </a:t>
            </a:r>
            <a:r>
              <a:rPr lang="en-US" err="1">
                <a:sym typeface="Wingdings" panose="05000000000000000000" pitchFamily="2" charset="2"/>
              </a:rPr>
              <a:t>belang</a:t>
            </a:r>
            <a:r>
              <a:rPr lang="en-US">
                <a:sym typeface="Wingdings" panose="05000000000000000000" pitchFamily="2" charset="2"/>
              </a:rPr>
              <a:t> van </a:t>
            </a:r>
            <a:r>
              <a:rPr lang="en-US" err="1">
                <a:sym typeface="Wingdings" panose="05000000000000000000" pitchFamily="2" charset="2"/>
              </a:rPr>
              <a:t>professionele</a:t>
            </a:r>
            <a:r>
              <a:rPr lang="en-US">
                <a:sym typeface="Wingdings" panose="05000000000000000000" pitchFamily="2" charset="2"/>
              </a:rPr>
              <a:t> </a:t>
            </a:r>
            <a:r>
              <a:rPr lang="en-US" err="1">
                <a:sym typeface="Wingdings" panose="05000000000000000000" pitchFamily="2" charset="2"/>
              </a:rPr>
              <a:t>praktijkkennis</a:t>
            </a:r>
            <a:r>
              <a:rPr lang="en-US">
                <a:sym typeface="Wingdings" panose="05000000000000000000" pitchFamily="2" charset="2"/>
              </a:rPr>
              <a:t> </a:t>
            </a:r>
            <a:r>
              <a:rPr lang="en-US" err="1">
                <a:sym typeface="Wingdings" panose="05000000000000000000" pitchFamily="2" charset="2"/>
              </a:rPr>
              <a:t>en</a:t>
            </a:r>
            <a:r>
              <a:rPr lang="en-US">
                <a:sym typeface="Wingdings" panose="05000000000000000000" pitchFamily="2" charset="2"/>
              </a:rPr>
              <a:t> de </a:t>
            </a:r>
            <a:r>
              <a:rPr lang="en-US" err="1">
                <a:sym typeface="Wingdings" panose="05000000000000000000" pitchFamily="2" charset="2"/>
              </a:rPr>
              <a:t>waarden</a:t>
            </a:r>
            <a:r>
              <a:rPr lang="en-US">
                <a:sym typeface="Wingdings" panose="05000000000000000000" pitchFamily="2" charset="2"/>
              </a:rPr>
              <a:t> van de client.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a:sym typeface="Wingdings" panose="05000000000000000000" pitchFamily="2" charset="2"/>
              </a:rPr>
              <a:t>Ook </a:t>
            </a:r>
            <a:r>
              <a:rPr lang="en-US" err="1">
                <a:sym typeface="Wingdings" panose="05000000000000000000" pitchFamily="2" charset="2"/>
              </a:rPr>
              <a:t>roept</a:t>
            </a:r>
            <a:r>
              <a:rPr lang="en-US">
                <a:sym typeface="Wingdings" panose="05000000000000000000" pitchFamily="2" charset="2"/>
              </a:rPr>
              <a:t> het op tot het </a:t>
            </a:r>
            <a:r>
              <a:rPr lang="en-US" err="1">
                <a:sym typeface="Wingdings" panose="05000000000000000000" pitchFamily="2" charset="2"/>
              </a:rPr>
              <a:t>toepassen</a:t>
            </a:r>
            <a:r>
              <a:rPr lang="en-US">
                <a:sym typeface="Wingdings" panose="05000000000000000000" pitchFamily="2" charset="2"/>
              </a:rPr>
              <a:t> van </a:t>
            </a:r>
            <a:r>
              <a:rPr lang="en-US" err="1">
                <a:sym typeface="Wingdings" panose="05000000000000000000" pitchFamily="2" charset="2"/>
              </a:rPr>
              <a:t>een</a:t>
            </a:r>
            <a:r>
              <a:rPr lang="en-US">
                <a:sym typeface="Wingdings" panose="05000000000000000000" pitchFamily="2" charset="2"/>
              </a:rPr>
              <a:t> </a:t>
            </a:r>
            <a:r>
              <a:rPr lang="en-US" err="1">
                <a:sym typeface="Wingdings" panose="05000000000000000000" pitchFamily="2" charset="2"/>
              </a:rPr>
              <a:t>kritische</a:t>
            </a:r>
            <a:r>
              <a:rPr lang="en-US">
                <a:sym typeface="Wingdings" panose="05000000000000000000" pitchFamily="2" charset="2"/>
              </a:rPr>
              <a:t> </a:t>
            </a:r>
            <a:r>
              <a:rPr lang="en-US" err="1">
                <a:sym typeface="Wingdings" panose="05000000000000000000" pitchFamily="2" charset="2"/>
              </a:rPr>
              <a:t>reflectie</a:t>
            </a:r>
            <a:r>
              <a:rPr lang="en-US">
                <a:sym typeface="Wingdings" panose="05000000000000000000" pitchFamily="2" charset="2"/>
              </a:rPr>
              <a:t> </a:t>
            </a:r>
            <a:r>
              <a:rPr lang="en-US" err="1">
                <a:sym typeface="Wingdings" panose="05000000000000000000" pitchFamily="2" charset="2"/>
              </a:rPr>
              <a:t>tav</a:t>
            </a:r>
            <a:r>
              <a:rPr lang="en-US">
                <a:sym typeface="Wingdings" panose="05000000000000000000" pitchFamily="2" charset="2"/>
              </a:rPr>
              <a:t> </a:t>
            </a:r>
            <a:r>
              <a:rPr lang="en-US" err="1">
                <a:sym typeface="Wingdings" panose="05000000000000000000" pitchFamily="2" charset="2"/>
              </a:rPr>
              <a:t>wetenschappelijke</a:t>
            </a:r>
            <a:r>
              <a:rPr lang="en-US">
                <a:sym typeface="Wingdings" panose="05000000000000000000" pitchFamily="2" charset="2"/>
              </a:rPr>
              <a:t> </a:t>
            </a:r>
            <a:r>
              <a:rPr lang="en-US" err="1">
                <a:sym typeface="Wingdings" panose="05000000000000000000" pitchFamily="2" charset="2"/>
              </a:rPr>
              <a:t>inzichten</a:t>
            </a:r>
            <a:r>
              <a:rPr lang="en-US">
                <a:sym typeface="Wingdings" panose="05000000000000000000" pitchFamily="2"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err="1"/>
              <a:t>Belangrijk</a:t>
            </a:r>
            <a:r>
              <a:rPr lang="en-US"/>
              <a:t> </a:t>
            </a:r>
            <a:r>
              <a:rPr lang="en-US" err="1"/>
              <a:t>onderdeel</a:t>
            </a:r>
            <a:r>
              <a:rPr lang="en-US"/>
              <a:t> is </a:t>
            </a:r>
            <a:r>
              <a:rPr lang="en-US" err="1"/>
              <a:t>dus</a:t>
            </a:r>
            <a:r>
              <a:rPr lang="en-US"/>
              <a:t> </a:t>
            </a:r>
            <a:r>
              <a:rPr lang="en-US" err="1"/>
              <a:t>reflectie</a:t>
            </a:r>
            <a:r>
              <a:rPr lang="en-US"/>
              <a:t> op het eigen </a:t>
            </a:r>
            <a:r>
              <a:rPr lang="en-US" err="1"/>
              <a:t>handelen</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nl-NL"/>
              <a:t>Het betekent dat je samen met collega’s discussies voert over keuzes in diagnosestelling, begeleiding, en/of behandeling en gezamenlijk zoekt naar informatie over de beste interventies in bijvoorbeeld recente vakbladen en handboeken.</a:t>
            </a:r>
            <a:endParaRPr lang="en-US"/>
          </a:p>
          <a:p>
            <a:endParaRPr lang="nl-NL"/>
          </a:p>
        </p:txBody>
      </p:sp>
      <p:sp>
        <p:nvSpPr>
          <p:cNvPr id="4" name="Tijdelijke aanduiding voor dianummer 3"/>
          <p:cNvSpPr>
            <a:spLocks noGrp="1"/>
          </p:cNvSpPr>
          <p:nvPr>
            <p:ph type="sldNum" sz="quarter" idx="5"/>
          </p:nvPr>
        </p:nvSpPr>
        <p:spPr/>
        <p:txBody>
          <a:bodyPr/>
          <a:lstStyle/>
          <a:p>
            <a:fld id="{ADA09555-5846-4131-A46E-433C24E3EC50}" type="slidenum">
              <a:rPr lang="nl-NL" smtClean="0"/>
              <a:t>7</a:t>
            </a:fld>
            <a:endParaRPr lang="nl-NL"/>
          </a:p>
        </p:txBody>
      </p:sp>
    </p:spTree>
    <p:extLst>
      <p:ext uri="{BB962C8B-B14F-4D97-AF65-F5344CB8AC3E}">
        <p14:creationId xmlns:p14="http://schemas.microsoft.com/office/powerpoint/2010/main" val="3696168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F2CD88C-6691-384F-BF99-54DA05261B93}" type="slidenum">
              <a:rPr lang="nl-NL" smtClean="0"/>
              <a:t>8</a:t>
            </a:fld>
            <a:endParaRPr lang="nl-NL"/>
          </a:p>
        </p:txBody>
      </p:sp>
    </p:spTree>
    <p:extLst>
      <p:ext uri="{BB962C8B-B14F-4D97-AF65-F5344CB8AC3E}">
        <p14:creationId xmlns:p14="http://schemas.microsoft.com/office/powerpoint/2010/main" val="420612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CF4F8F8-37DB-41BA-B964-B06A99241183}"/>
              </a:ext>
            </a:extLst>
          </p:cNvPr>
          <p:cNvSpPr/>
          <p:nvPr userDrawn="1"/>
        </p:nvSpPr>
        <p:spPr>
          <a:xfrm>
            <a:off x="6031064" y="5022000"/>
            <a:ext cx="3037399" cy="18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ijdelijke aanduiding voor tekst 28">
            <a:extLst>
              <a:ext uri="{FF2B5EF4-FFF2-40B4-BE49-F238E27FC236}">
                <a16:creationId xmlns:a16="http://schemas.microsoft.com/office/drawing/2014/main" id="{FDED8E11-341A-45D2-85B1-F7C4DB53232E}"/>
              </a:ext>
            </a:extLst>
          </p:cNvPr>
          <p:cNvSpPr>
            <a:spLocks noGrp="1"/>
          </p:cNvSpPr>
          <p:nvPr>
            <p:ph type="body" sz="quarter" idx="11" hasCustomPrompt="1"/>
          </p:nvPr>
        </p:nvSpPr>
        <p:spPr>
          <a:xfrm>
            <a:off x="669926" y="5095875"/>
            <a:ext cx="7839075" cy="1009650"/>
          </a:xfrm>
        </p:spPr>
        <p:txBody>
          <a:bodyPr>
            <a:normAutofit/>
          </a:bodyPr>
          <a:lstStyle>
            <a:lvl1pPr marL="0" indent="0">
              <a:buNone/>
              <a:defRPr lang="en-GB" sz="2475" b="0" i="0" u="none" strike="noStrike" cap="all" spc="0" baseline="0" dirty="0">
                <a:ln>
                  <a:noFill/>
                </a:ln>
                <a:solidFill>
                  <a:srgbClr val="000000"/>
                </a:solidFill>
                <a:uFillTx/>
                <a:latin typeface="Avenir Next Condensed Medium" panose="020B0606020202020204" pitchFamily="34" charset="0"/>
                <a:ea typeface="Avenir Next Condensed Medium" panose="020B0606020202020204" pitchFamily="34" charset="0"/>
                <a:cs typeface="Avenir Next Condensed Medium" panose="020B0606020202020204" pitchFamily="34" charset="0"/>
                <a:sym typeface="Avenir Next Condensed Medium"/>
              </a:defRPr>
            </a:lvl1pPr>
          </a:lstStyle>
          <a:p>
            <a:pPr lvl="0"/>
            <a:r>
              <a:rPr lang="nl-NL"/>
              <a:t>VOORBEELD VAN EEN ONDERTITEL</a:t>
            </a:r>
            <a:endParaRPr lang="en-GB"/>
          </a:p>
        </p:txBody>
      </p:sp>
      <p:sp>
        <p:nvSpPr>
          <p:cNvPr id="34" name="Tijdelijke aanduiding voor tekst 33">
            <a:extLst>
              <a:ext uri="{FF2B5EF4-FFF2-40B4-BE49-F238E27FC236}">
                <a16:creationId xmlns:a16="http://schemas.microsoft.com/office/drawing/2014/main" id="{D9C3A310-643B-4139-9F62-77D06674713C}"/>
              </a:ext>
            </a:extLst>
          </p:cNvPr>
          <p:cNvSpPr>
            <a:spLocks noGrp="1"/>
          </p:cNvSpPr>
          <p:nvPr>
            <p:ph type="body" sz="quarter" idx="12" hasCustomPrompt="1"/>
          </p:nvPr>
        </p:nvSpPr>
        <p:spPr>
          <a:xfrm>
            <a:off x="669925" y="1196299"/>
            <a:ext cx="7844102" cy="588915"/>
          </a:xfrm>
        </p:spPr>
        <p:txBody>
          <a:bodyPr anchor="b">
            <a:noAutofit/>
          </a:bodyPr>
          <a:lstStyle>
            <a:lvl1pPr marL="0" indent="0">
              <a:buNone/>
              <a:defRPr lang="nl-NL" sz="1846" b="0" kern="1200" cap="all" baseline="0" dirty="0" smtClean="0">
                <a:solidFill>
                  <a:schemeClr val="tx2"/>
                </a:solidFill>
                <a:latin typeface="Avenir Next Condensed Medium" panose="020B0606020202020204" pitchFamily="34" charset="0"/>
                <a:ea typeface="Avenir Next Condensed Medium" panose="020B0606020202020204" pitchFamily="34" charset="0"/>
                <a:cs typeface="Avenir Next Condensed Medium" panose="020B0606020202020204" pitchFamily="34" charset="0"/>
                <a:sym typeface="Avenir Next Condensed Demi Bold"/>
              </a:defRPr>
            </a:lvl1pPr>
          </a:lstStyle>
          <a:p>
            <a:pPr lvl="0"/>
            <a:r>
              <a:rPr lang="nl-NL"/>
              <a:t>NAAM OPLEIDING/FACULTEIT</a:t>
            </a:r>
          </a:p>
        </p:txBody>
      </p:sp>
      <p:sp>
        <p:nvSpPr>
          <p:cNvPr id="3" name="Tijdelijke aanduiding voor tekst 2">
            <a:extLst>
              <a:ext uri="{FF2B5EF4-FFF2-40B4-BE49-F238E27FC236}">
                <a16:creationId xmlns:a16="http://schemas.microsoft.com/office/drawing/2014/main" id="{D3983EC9-36B1-B744-A87D-1AA0BEB38BFB}"/>
              </a:ext>
            </a:extLst>
          </p:cNvPr>
          <p:cNvSpPr>
            <a:spLocks noGrp="1"/>
          </p:cNvSpPr>
          <p:nvPr>
            <p:ph type="body" sz="quarter" idx="13" hasCustomPrompt="1"/>
          </p:nvPr>
        </p:nvSpPr>
        <p:spPr>
          <a:xfrm>
            <a:off x="669925" y="2214000"/>
            <a:ext cx="7839075" cy="2808000"/>
          </a:xfrm>
        </p:spPr>
        <p:txBody>
          <a:bodyPr>
            <a:normAutofit/>
          </a:bodyPr>
          <a:lstStyle>
            <a:lvl1pPr marL="0" indent="0">
              <a:lnSpc>
                <a:spcPct val="80000"/>
              </a:lnSpc>
              <a:buNone/>
              <a:defRPr sz="6750" b="1" cap="all" baseline="0">
                <a:latin typeface="Avenir Next Condensed Medium" panose="020B0606020202020204" pitchFamily="34" charset="0"/>
              </a:defRPr>
            </a:lvl1pPr>
          </a:lstStyle>
          <a:p>
            <a:r>
              <a:rPr lang="nl-NL"/>
              <a:t>Titel van de presentatie_</a:t>
            </a:r>
          </a:p>
        </p:txBody>
      </p:sp>
      <p:pic>
        <p:nvPicPr>
          <p:cNvPr id="6" name="Afbeelding 5">
            <a:extLst>
              <a:ext uri="{FF2B5EF4-FFF2-40B4-BE49-F238E27FC236}">
                <a16:creationId xmlns:a16="http://schemas.microsoft.com/office/drawing/2014/main" id="{2A0FD9C2-3B0D-4B19-9ED2-8642F023CF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32061" y="5111779"/>
            <a:ext cx="2387821" cy="1836000"/>
          </a:xfrm>
          <a:prstGeom prst="rect">
            <a:avLst/>
          </a:prstGeom>
        </p:spPr>
      </p:pic>
    </p:spTree>
    <p:extLst>
      <p:ext uri="{BB962C8B-B14F-4D97-AF65-F5344CB8AC3E}">
        <p14:creationId xmlns:p14="http://schemas.microsoft.com/office/powerpoint/2010/main" val="3585006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Tekst_">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13B7015-BB4D-A84E-84E4-520C33B85DF3}"/>
              </a:ext>
            </a:extLst>
          </p:cNvPr>
          <p:cNvSpPr>
            <a:spLocks noGrp="1"/>
          </p:cNvSpPr>
          <p:nvPr>
            <p:ph type="title" hasCustomPrompt="1"/>
          </p:nvPr>
        </p:nvSpPr>
        <p:spPr/>
        <p:txBody>
          <a:bodyPr anchor="b">
            <a:normAutofit/>
          </a:bodyPr>
          <a:lstStyle>
            <a:lvl1pPr>
              <a:defRPr sz="3200">
                <a:solidFill>
                  <a:schemeClr val="tx2"/>
                </a:solidFill>
              </a:defRPr>
            </a:lvl1pPr>
          </a:lstStyle>
          <a:p>
            <a:r>
              <a:rPr lang="nl-NL"/>
              <a:t>ONDERWERP / titel</a:t>
            </a:r>
          </a:p>
        </p:txBody>
      </p:sp>
      <p:sp>
        <p:nvSpPr>
          <p:cNvPr id="6" name="Tijdelijke aanduiding voor tekst 2"/>
          <p:cNvSpPr>
            <a:spLocks noGrp="1"/>
          </p:cNvSpPr>
          <p:nvPr>
            <p:ph type="body" sz="quarter" idx="11"/>
          </p:nvPr>
        </p:nvSpPr>
        <p:spPr>
          <a:xfrm>
            <a:off x="628650" y="1925638"/>
            <a:ext cx="7886700" cy="42480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31550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4" name="Titel 6">
            <a:extLst>
              <a:ext uri="{FF2B5EF4-FFF2-40B4-BE49-F238E27FC236}">
                <a16:creationId xmlns:a16="http://schemas.microsoft.com/office/drawing/2014/main" id="{24158585-8C9B-2444-8413-2968F1CB97F5}"/>
              </a:ext>
            </a:extLst>
          </p:cNvPr>
          <p:cNvSpPr>
            <a:spLocks noGrp="1"/>
          </p:cNvSpPr>
          <p:nvPr>
            <p:ph type="title" hasCustomPrompt="1"/>
          </p:nvPr>
        </p:nvSpPr>
        <p:spPr>
          <a:xfrm>
            <a:off x="628650" y="365129"/>
            <a:ext cx="7886700" cy="1325563"/>
          </a:xfrm>
        </p:spPr>
        <p:txBody>
          <a:bodyPr anchor="b">
            <a:normAutofit/>
          </a:bodyPr>
          <a:lstStyle>
            <a:lvl1pPr>
              <a:defRPr sz="3200">
                <a:solidFill>
                  <a:schemeClr val="tx2"/>
                </a:solidFill>
              </a:defRPr>
            </a:lvl1pPr>
          </a:lstStyle>
          <a:p>
            <a:r>
              <a:rPr lang="nl-NL"/>
              <a:t>ONDERWERP / titel</a:t>
            </a:r>
          </a:p>
        </p:txBody>
      </p:sp>
      <p:sp>
        <p:nvSpPr>
          <p:cNvPr id="7" name="Tijdelijke aanduiding voor tekst 2"/>
          <p:cNvSpPr>
            <a:spLocks noGrp="1"/>
          </p:cNvSpPr>
          <p:nvPr>
            <p:ph type="body" sz="quarter" idx="11"/>
          </p:nvPr>
        </p:nvSpPr>
        <p:spPr>
          <a:xfrm>
            <a:off x="628650" y="1925638"/>
            <a:ext cx="3943350" cy="42480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6748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ekst en Afbeelding">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260C8E6A-14DF-4CBC-B795-FDA284EC4712}"/>
              </a:ext>
            </a:extLst>
          </p:cNvPr>
          <p:cNvSpPr>
            <a:spLocks noGrp="1"/>
          </p:cNvSpPr>
          <p:nvPr>
            <p:ph type="pic" sz="quarter" idx="11"/>
          </p:nvPr>
        </p:nvSpPr>
        <p:spPr>
          <a:xfrm>
            <a:off x="4914902" y="1917701"/>
            <a:ext cx="3600450" cy="4259263"/>
          </a:xfrm>
        </p:spPr>
        <p:txBody>
          <a:bodyPr>
            <a:normAutofit/>
          </a:bodyPr>
          <a:lstStyle>
            <a:lvl1pPr marL="0" indent="0">
              <a:buNone/>
              <a:defRPr sz="1275">
                <a:latin typeface="Arial" panose="020B0604020202020204" pitchFamily="34" charset="0"/>
                <a:cs typeface="Arial" panose="020B0604020202020204" pitchFamily="34" charset="0"/>
              </a:defRPr>
            </a:lvl1pPr>
          </a:lstStyle>
          <a:p>
            <a:r>
              <a:rPr lang="nl-NL"/>
              <a:t>Klik op het pictogram als u een afbeelding wilt toevoegen</a:t>
            </a:r>
            <a:endParaRPr lang="en-GB"/>
          </a:p>
        </p:txBody>
      </p:sp>
      <p:sp>
        <p:nvSpPr>
          <p:cNvPr id="7" name="Titel 6">
            <a:extLst>
              <a:ext uri="{FF2B5EF4-FFF2-40B4-BE49-F238E27FC236}">
                <a16:creationId xmlns:a16="http://schemas.microsoft.com/office/drawing/2014/main" id="{70688633-6D41-064D-B005-BBA9338D0D94}"/>
              </a:ext>
            </a:extLst>
          </p:cNvPr>
          <p:cNvSpPr>
            <a:spLocks noGrp="1"/>
          </p:cNvSpPr>
          <p:nvPr>
            <p:ph type="title" hasCustomPrompt="1"/>
          </p:nvPr>
        </p:nvSpPr>
        <p:spPr>
          <a:xfrm>
            <a:off x="628650" y="365129"/>
            <a:ext cx="7886700" cy="1325563"/>
          </a:xfrm>
        </p:spPr>
        <p:txBody>
          <a:bodyPr anchor="b">
            <a:normAutofit/>
          </a:bodyPr>
          <a:lstStyle>
            <a:lvl1pPr>
              <a:defRPr sz="3200">
                <a:solidFill>
                  <a:schemeClr val="tx2"/>
                </a:solidFill>
              </a:defRPr>
            </a:lvl1pPr>
          </a:lstStyle>
          <a:p>
            <a:r>
              <a:rPr lang="nl-NL"/>
              <a:t>ONDERWERP / titel</a:t>
            </a:r>
          </a:p>
        </p:txBody>
      </p:sp>
      <p:sp>
        <p:nvSpPr>
          <p:cNvPr id="8" name="Tijdelijke aanduiding voor tekst 2"/>
          <p:cNvSpPr>
            <a:spLocks noGrp="1"/>
          </p:cNvSpPr>
          <p:nvPr>
            <p:ph type="body" sz="quarter" idx="12"/>
          </p:nvPr>
        </p:nvSpPr>
        <p:spPr>
          <a:xfrm>
            <a:off x="628650" y="1926000"/>
            <a:ext cx="3943350" cy="42480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351361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ubbele Titel en Tekst">
    <p:spTree>
      <p:nvGrpSpPr>
        <p:cNvPr id="1" name=""/>
        <p:cNvGrpSpPr/>
        <p:nvPr/>
      </p:nvGrpSpPr>
      <p:grpSpPr>
        <a:xfrm>
          <a:off x="0" y="0"/>
          <a:ext cx="0" cy="0"/>
          <a:chOff x="0" y="0"/>
          <a:chExt cx="0" cy="0"/>
        </a:xfrm>
      </p:grpSpPr>
      <p:sp>
        <p:nvSpPr>
          <p:cNvPr id="9" name="Tijdelijke aanduiding voor tekst 4">
            <a:extLst>
              <a:ext uri="{FF2B5EF4-FFF2-40B4-BE49-F238E27FC236}">
                <a16:creationId xmlns:a16="http://schemas.microsoft.com/office/drawing/2014/main" id="{4B8653B3-70AE-4E3E-9A4D-3EAF4B4F4A9E}"/>
              </a:ext>
            </a:extLst>
          </p:cNvPr>
          <p:cNvSpPr>
            <a:spLocks noGrp="1"/>
          </p:cNvSpPr>
          <p:nvPr>
            <p:ph type="body" sz="quarter" idx="15" hasCustomPrompt="1"/>
          </p:nvPr>
        </p:nvSpPr>
        <p:spPr>
          <a:xfrm>
            <a:off x="4914900" y="1778434"/>
            <a:ext cx="3600450" cy="413103"/>
          </a:xfrm>
        </p:spPr>
        <p:txBody>
          <a:bodyPr anchor="ctr">
            <a:noAutofit/>
          </a:bodyPr>
          <a:lstStyle>
            <a:lvl1pPr marL="0" indent="0">
              <a:buNone/>
              <a:defRPr sz="2000" b="1" baseline="0"/>
            </a:lvl1pPr>
          </a:lstStyle>
          <a:p>
            <a:pPr lvl="0"/>
            <a:r>
              <a:rPr lang="nl-NL"/>
              <a:t>Klik voor </a:t>
            </a:r>
            <a:r>
              <a:rPr lang="nl-NL" err="1"/>
              <a:t>subkop</a:t>
            </a:r>
            <a:endParaRPr lang="en-GB"/>
          </a:p>
        </p:txBody>
      </p:sp>
      <p:sp>
        <p:nvSpPr>
          <p:cNvPr id="10" name="Tijdelijke aanduiding voor tekst 4">
            <a:extLst>
              <a:ext uri="{FF2B5EF4-FFF2-40B4-BE49-F238E27FC236}">
                <a16:creationId xmlns:a16="http://schemas.microsoft.com/office/drawing/2014/main" id="{60C7571E-BBB1-4DDF-9329-A0C028CAE8FB}"/>
              </a:ext>
            </a:extLst>
          </p:cNvPr>
          <p:cNvSpPr>
            <a:spLocks noGrp="1"/>
          </p:cNvSpPr>
          <p:nvPr>
            <p:ph type="body" sz="quarter" idx="16" hasCustomPrompt="1"/>
          </p:nvPr>
        </p:nvSpPr>
        <p:spPr>
          <a:xfrm>
            <a:off x="628650" y="1778434"/>
            <a:ext cx="3600450" cy="413103"/>
          </a:xfrm>
        </p:spPr>
        <p:txBody>
          <a:bodyPr anchor="ctr">
            <a:noAutofit/>
          </a:bodyPr>
          <a:lstStyle>
            <a:lvl1pPr marL="0" indent="0">
              <a:buNone/>
              <a:defRPr sz="2000" b="1"/>
            </a:lvl1pPr>
          </a:lstStyle>
          <a:p>
            <a:pPr lvl="0"/>
            <a:r>
              <a:rPr lang="nl-NL"/>
              <a:t>Klik voor </a:t>
            </a:r>
            <a:r>
              <a:rPr lang="nl-NL" err="1"/>
              <a:t>subkop</a:t>
            </a:r>
            <a:endParaRPr lang="en-GB"/>
          </a:p>
        </p:txBody>
      </p:sp>
      <p:sp>
        <p:nvSpPr>
          <p:cNvPr id="8" name="Titel 6">
            <a:extLst>
              <a:ext uri="{FF2B5EF4-FFF2-40B4-BE49-F238E27FC236}">
                <a16:creationId xmlns:a16="http://schemas.microsoft.com/office/drawing/2014/main" id="{AB6897B6-1B30-8840-AEF5-653E3015C372}"/>
              </a:ext>
            </a:extLst>
          </p:cNvPr>
          <p:cNvSpPr>
            <a:spLocks noGrp="1"/>
          </p:cNvSpPr>
          <p:nvPr>
            <p:ph type="title" hasCustomPrompt="1"/>
          </p:nvPr>
        </p:nvSpPr>
        <p:spPr>
          <a:xfrm>
            <a:off x="628650" y="365129"/>
            <a:ext cx="7886700" cy="1325563"/>
          </a:xfrm>
        </p:spPr>
        <p:txBody>
          <a:bodyPr anchor="b">
            <a:normAutofit/>
          </a:bodyPr>
          <a:lstStyle>
            <a:lvl1pPr>
              <a:defRPr sz="3200">
                <a:solidFill>
                  <a:schemeClr val="tx2"/>
                </a:solidFill>
              </a:defRPr>
            </a:lvl1pPr>
          </a:lstStyle>
          <a:p>
            <a:r>
              <a:rPr lang="nl-NL"/>
              <a:t>ONDERWERP / titel</a:t>
            </a:r>
          </a:p>
        </p:txBody>
      </p:sp>
      <p:sp>
        <p:nvSpPr>
          <p:cNvPr id="3" name="Tijdelijke aanduiding voor tekst 2"/>
          <p:cNvSpPr>
            <a:spLocks noGrp="1"/>
          </p:cNvSpPr>
          <p:nvPr>
            <p:ph type="body" sz="quarter" idx="18"/>
          </p:nvPr>
        </p:nvSpPr>
        <p:spPr>
          <a:xfrm>
            <a:off x="628650" y="2286000"/>
            <a:ext cx="3600450" cy="390525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tekst 4"/>
          <p:cNvSpPr>
            <a:spLocks noGrp="1"/>
          </p:cNvSpPr>
          <p:nvPr>
            <p:ph type="body" sz="quarter" idx="19"/>
          </p:nvPr>
        </p:nvSpPr>
        <p:spPr>
          <a:xfrm>
            <a:off x="4914900" y="2286000"/>
            <a:ext cx="3600450" cy="390525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81301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13" name="Rechthoek">
            <a:extLst>
              <a:ext uri="{FF2B5EF4-FFF2-40B4-BE49-F238E27FC236}">
                <a16:creationId xmlns:a16="http://schemas.microsoft.com/office/drawing/2014/main" id="{2F35E840-7D0C-489A-B88C-9B5B6A358F43}"/>
              </a:ext>
            </a:extLst>
          </p:cNvPr>
          <p:cNvSpPr/>
          <p:nvPr/>
        </p:nvSpPr>
        <p:spPr>
          <a:xfrm>
            <a:off x="2362200" y="733425"/>
            <a:ext cx="4419600" cy="5391150"/>
          </a:xfrm>
          <a:prstGeom prst="rect">
            <a:avLst/>
          </a:prstGeom>
          <a:solidFill>
            <a:srgbClr val="0000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400"/>
          </a:p>
        </p:txBody>
      </p:sp>
      <p:pic>
        <p:nvPicPr>
          <p:cNvPr id="14" name="Afbeelding 2">
            <a:extLst>
              <a:ext uri="{FF2B5EF4-FFF2-40B4-BE49-F238E27FC236}">
                <a16:creationId xmlns:a16="http://schemas.microsoft.com/office/drawing/2014/main" id="{FFDA8079-95BD-45E3-8313-ABF6A59ED207}"/>
              </a:ext>
            </a:extLst>
          </p:cNvPr>
          <p:cNvPicPr>
            <a:picLocks noChangeAspect="1"/>
          </p:cNvPicPr>
          <p:nvPr/>
        </p:nvPicPr>
        <p:blipFill>
          <a:blip r:embed="rId2"/>
          <a:stretch>
            <a:fillRect/>
          </a:stretch>
        </p:blipFill>
        <p:spPr>
          <a:xfrm>
            <a:off x="2730162" y="601590"/>
            <a:ext cx="355939" cy="297299"/>
          </a:xfrm>
          <a:prstGeom prst="rect">
            <a:avLst/>
          </a:prstGeom>
        </p:spPr>
      </p:pic>
      <p:sp>
        <p:nvSpPr>
          <p:cNvPr id="20" name="Tijdelijke aanduiding voor tekst 19">
            <a:extLst>
              <a:ext uri="{FF2B5EF4-FFF2-40B4-BE49-F238E27FC236}">
                <a16:creationId xmlns:a16="http://schemas.microsoft.com/office/drawing/2014/main" id="{7E150451-5081-475D-A7BF-2CE6F5C377F5}"/>
              </a:ext>
            </a:extLst>
          </p:cNvPr>
          <p:cNvSpPr>
            <a:spLocks noGrp="1"/>
          </p:cNvSpPr>
          <p:nvPr>
            <p:ph type="body" sz="quarter" idx="11" hasCustomPrompt="1"/>
          </p:nvPr>
        </p:nvSpPr>
        <p:spPr>
          <a:xfrm>
            <a:off x="2730162" y="5429601"/>
            <a:ext cx="3683000" cy="493713"/>
          </a:xfrm>
        </p:spPr>
        <p:txBody>
          <a:bodyPr anchor="b"/>
          <a:lstStyle>
            <a:lvl1pPr marL="0" indent="0">
              <a:spcBef>
                <a:spcPts val="0"/>
              </a:spcBef>
              <a:buNone/>
              <a:defRPr sz="1800" cap="all" baseline="0">
                <a:solidFill>
                  <a:schemeClr val="bg1"/>
                </a:solidFill>
              </a:defRPr>
            </a:lvl1pPr>
          </a:lstStyle>
          <a:p>
            <a:pPr lvl="0"/>
            <a:r>
              <a:rPr lang="nl-NL"/>
              <a:t>NAAM</a:t>
            </a:r>
            <a:endParaRPr lang="en-GB"/>
          </a:p>
        </p:txBody>
      </p:sp>
      <p:sp>
        <p:nvSpPr>
          <p:cNvPr id="3" name="Tijdelijke aanduiding voor tekst 2">
            <a:extLst>
              <a:ext uri="{FF2B5EF4-FFF2-40B4-BE49-F238E27FC236}">
                <a16:creationId xmlns:a16="http://schemas.microsoft.com/office/drawing/2014/main" id="{B0DA6865-FA7E-094E-A575-DAADE998A20B}"/>
              </a:ext>
            </a:extLst>
          </p:cNvPr>
          <p:cNvSpPr>
            <a:spLocks noGrp="1"/>
          </p:cNvSpPr>
          <p:nvPr>
            <p:ph type="body" sz="quarter" idx="12" hasCustomPrompt="1"/>
          </p:nvPr>
        </p:nvSpPr>
        <p:spPr>
          <a:xfrm>
            <a:off x="2730162" y="1628775"/>
            <a:ext cx="3683000" cy="3600450"/>
          </a:xfrm>
        </p:spPr>
        <p:txBody>
          <a:bodyPr>
            <a:normAutofit/>
          </a:bodyPr>
          <a:lstStyle>
            <a:lvl1pPr marL="0" indent="0">
              <a:spcBef>
                <a:spcPts val="0"/>
              </a:spcBef>
              <a:buNone/>
              <a:defRPr sz="2800" cap="all" baseline="0">
                <a:solidFill>
                  <a:schemeClr val="bg1"/>
                </a:solidFill>
              </a:defRPr>
            </a:lvl1pPr>
          </a:lstStyle>
          <a:p>
            <a:r>
              <a:rPr lang="nl-NL"/>
              <a:t>‘QUOTE’</a:t>
            </a:r>
          </a:p>
        </p:txBody>
      </p:sp>
    </p:spTree>
    <p:extLst>
      <p:ext uri="{BB962C8B-B14F-4D97-AF65-F5344CB8AC3E}">
        <p14:creationId xmlns:p14="http://schemas.microsoft.com/office/powerpoint/2010/main" val="2967552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E6917-89F7-48C5-A271-631CE8C0D5C1}"/>
              </a:ext>
            </a:extLst>
          </p:cNvPr>
          <p:cNvSpPr>
            <a:spLocks noGrp="1"/>
          </p:cNvSpPr>
          <p:nvPr>
            <p:ph type="title" hasCustomPrompt="1"/>
          </p:nvPr>
        </p:nvSpPr>
        <p:spPr/>
        <p:txBody>
          <a:bodyPr anchor="b">
            <a:normAutofit/>
          </a:bodyPr>
          <a:lstStyle>
            <a:lvl1pPr>
              <a:defRPr lang="en-GB" sz="2400" b="0" kern="1200" dirty="0" smtClean="0">
                <a:solidFill>
                  <a:srgbClr val="E50856"/>
                </a:solidFill>
                <a:latin typeface="Avenir Next Condensed"/>
                <a:ea typeface="Avenir Next Condensed"/>
                <a:cs typeface="Arial" panose="020B0604020202020204" pitchFamily="34" charset="0"/>
                <a:sym typeface="Avenir Next Condensed Demi Bold"/>
              </a:defRPr>
            </a:lvl1pPr>
          </a:lstStyle>
          <a:p>
            <a:pPr marL="0" lvl="0" indent="0" algn="l" defTabSz="514337" rtl="0" eaLnBrk="1" latinLnBrk="0" hangingPunct="1">
              <a:lnSpc>
                <a:spcPct val="90000"/>
              </a:lnSpc>
              <a:spcBef>
                <a:spcPts val="563"/>
              </a:spcBef>
              <a:buFont typeface="Arial" panose="020B0604020202020204" pitchFamily="34" charset="0"/>
              <a:buNone/>
            </a:pPr>
            <a:r>
              <a:rPr lang="nl-NL"/>
              <a:t>VOORBEELD VAN EEN ONDERWERP</a:t>
            </a:r>
            <a:endParaRPr lang="en-GB"/>
          </a:p>
        </p:txBody>
      </p:sp>
      <p:sp>
        <p:nvSpPr>
          <p:cNvPr id="3" name="Tijdelijke aanduiding voor inhoud 2">
            <a:extLst>
              <a:ext uri="{FF2B5EF4-FFF2-40B4-BE49-F238E27FC236}">
                <a16:creationId xmlns:a16="http://schemas.microsoft.com/office/drawing/2014/main" id="{1F4D8162-1AA2-4B35-BEA6-C78FDA7F8A36}"/>
              </a:ext>
            </a:extLst>
          </p:cNvPr>
          <p:cNvSpPr>
            <a:spLocks noGrp="1"/>
          </p:cNvSpPr>
          <p:nvPr>
            <p:ph idx="1" hasCustomPrompt="1"/>
          </p:nvPr>
        </p:nvSpPr>
        <p:spPr>
          <a:xfrm>
            <a:off x="628650" y="1825625"/>
            <a:ext cx="7886699" cy="4351338"/>
          </a:xfrm>
        </p:spPr>
        <p:txBody>
          <a:bodyPr>
            <a:normAutofit/>
          </a:bodyPr>
          <a:lstStyle>
            <a:lvl1pPr marL="0" indent="0">
              <a:buNone/>
              <a:defRPr sz="1275"/>
            </a:lvl1pPr>
          </a:lstStyle>
          <a:p>
            <a:pPr lvl="0"/>
            <a:r>
              <a:rPr lang="nl-NL" sz="1275"/>
              <a:t>Voorbeeldtekst</a:t>
            </a:r>
            <a:endParaRPr lang="en-GB"/>
          </a:p>
        </p:txBody>
      </p:sp>
    </p:spTree>
    <p:extLst>
      <p:ext uri="{BB962C8B-B14F-4D97-AF65-F5344CB8AC3E}">
        <p14:creationId xmlns:p14="http://schemas.microsoft.com/office/powerpoint/2010/main" val="2757555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CE1B9C-79BE-4E90-AB67-3F32D9DC11B2}"/>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C373DA84-930B-491A-8D08-0A9BFFCB7C9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84755DA-5E80-443E-86FB-70CEA96AE629}"/>
              </a:ext>
            </a:extLst>
          </p:cNvPr>
          <p:cNvSpPr>
            <a:spLocks noGrp="1"/>
          </p:cNvSpPr>
          <p:nvPr>
            <p:ph type="dt" sz="half" idx="10"/>
          </p:nvPr>
        </p:nvSpPr>
        <p:spPr/>
        <p:txBody>
          <a:bodyPr/>
          <a:lstStyle/>
          <a:p>
            <a:fld id="{2C4B1CB1-284C-46A7-895C-A9D80A4C8389}" type="datetimeFigureOut">
              <a:rPr lang="nl-NL" smtClean="0"/>
              <a:t>24-06-2025</a:t>
            </a:fld>
            <a:endParaRPr lang="nl-NL"/>
          </a:p>
        </p:txBody>
      </p:sp>
      <p:sp>
        <p:nvSpPr>
          <p:cNvPr id="5" name="Tijdelijke aanduiding voor voettekst 4">
            <a:extLst>
              <a:ext uri="{FF2B5EF4-FFF2-40B4-BE49-F238E27FC236}">
                <a16:creationId xmlns:a16="http://schemas.microsoft.com/office/drawing/2014/main" id="{9F56D6DE-9D0F-43DE-B138-912B42DF5AF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8503768-AC9C-4C7D-AAF7-0C2A32AFFAD9}"/>
              </a:ext>
            </a:extLst>
          </p:cNvPr>
          <p:cNvSpPr>
            <a:spLocks noGrp="1"/>
          </p:cNvSpPr>
          <p:nvPr>
            <p:ph type="sldNum" sz="quarter" idx="12"/>
          </p:nvPr>
        </p:nvSpPr>
        <p:spPr/>
        <p:txBody>
          <a:bodyPr/>
          <a:lstStyle/>
          <a:p>
            <a:fld id="{034FDB17-BF92-4DC1-AB75-9186B1E99346}" type="slidenum">
              <a:rPr lang="nl-NL" smtClean="0"/>
              <a:t>‹nr.›</a:t>
            </a:fld>
            <a:endParaRPr lang="nl-NL"/>
          </a:p>
        </p:txBody>
      </p:sp>
    </p:spTree>
    <p:extLst>
      <p:ext uri="{BB962C8B-B14F-4D97-AF65-F5344CB8AC3E}">
        <p14:creationId xmlns:p14="http://schemas.microsoft.com/office/powerpoint/2010/main" val="2499288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6486190-F1D1-43BB-B712-AB7BE1C184AD}"/>
              </a:ext>
            </a:extLst>
          </p:cNvPr>
          <p:cNvSpPr>
            <a:spLocks noGrp="1"/>
          </p:cNvSpPr>
          <p:nvPr>
            <p:ph type="title"/>
          </p:nvPr>
        </p:nvSpPr>
        <p:spPr>
          <a:xfrm>
            <a:off x="628650" y="365129"/>
            <a:ext cx="7886700" cy="1325563"/>
          </a:xfrm>
          <a:prstGeom prst="rect">
            <a:avLst/>
          </a:prstGeom>
        </p:spPr>
        <p:txBody>
          <a:bodyPr vert="horz" lIns="91440" tIns="45720" rIns="91440" bIns="45720" rtlCol="0" anchor="b">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6BC46703-C372-4CCF-BBDB-349EF159E78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8" name="Afbeelding 7">
            <a:extLst>
              <a:ext uri="{FF2B5EF4-FFF2-40B4-BE49-F238E27FC236}">
                <a16:creationId xmlns:a16="http://schemas.microsoft.com/office/drawing/2014/main" id="{D2936B9B-9586-48DE-B845-C54BC129D8B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149807" y="6227764"/>
            <a:ext cx="1359194" cy="588915"/>
          </a:xfrm>
          <a:prstGeom prst="rect">
            <a:avLst/>
          </a:prstGeom>
        </p:spPr>
      </p:pic>
    </p:spTree>
    <p:extLst>
      <p:ext uri="{BB962C8B-B14F-4D97-AF65-F5344CB8AC3E}">
        <p14:creationId xmlns:p14="http://schemas.microsoft.com/office/powerpoint/2010/main" val="1496374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514337" rtl="0" eaLnBrk="1" latinLnBrk="0" hangingPunct="1">
        <a:lnSpc>
          <a:spcPct val="90000"/>
        </a:lnSpc>
        <a:spcBef>
          <a:spcPct val="0"/>
        </a:spcBef>
        <a:buNone/>
        <a:defRPr lang="nl-NL" sz="3200" b="1" kern="1200" cap="all" baseline="0" dirty="0">
          <a:solidFill>
            <a:schemeClr val="tx2"/>
          </a:solidFill>
          <a:latin typeface="Avenir Next Condensed Medium" panose="020B0606020202020204" pitchFamily="34" charset="0"/>
          <a:ea typeface="+mj-ea"/>
          <a:cs typeface="Arial" panose="020B0604020202020204" pitchFamily="34" charset="0"/>
          <a:sym typeface="Avenir Next Condensed Demi Bold"/>
        </a:defRPr>
      </a:lvl1pPr>
    </p:titleStyle>
    <p:bodyStyle>
      <a:lvl1pPr marL="18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36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4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2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90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1"/>
          </p:nvPr>
        </p:nvSpPr>
        <p:spPr>
          <a:xfrm>
            <a:off x="780819" y="2918716"/>
            <a:ext cx="7839075" cy="3215384"/>
          </a:xfrm>
        </p:spPr>
        <p:txBody>
          <a:bodyPr>
            <a:normAutofit/>
          </a:bodyPr>
          <a:lstStyle/>
          <a:p>
            <a:r>
              <a:rPr lang="nl-NL" sz="3500"/>
              <a:t>Hoe leidt je erin op?</a:t>
            </a:r>
          </a:p>
          <a:p>
            <a:endParaRPr lang="nl-NL" sz="3500"/>
          </a:p>
          <a:p>
            <a:r>
              <a:rPr lang="nl-NL">
                <a:solidFill>
                  <a:schemeClr val="tx1"/>
                </a:solidFill>
              </a:rPr>
              <a:t>Shirley Oomens</a:t>
            </a:r>
          </a:p>
          <a:p>
            <a:endParaRPr lang="nl-NL"/>
          </a:p>
          <a:p>
            <a:endParaRPr lang="nl-NL" sz="2200"/>
          </a:p>
          <a:p>
            <a:r>
              <a:rPr lang="nl-NL" sz="2200"/>
              <a:t>UWV  Praktijkondersteuners &amp; </a:t>
            </a:r>
            <a:r>
              <a:rPr lang="nl-NL" sz="2200" err="1"/>
              <a:t>docentendag</a:t>
            </a:r>
            <a:r>
              <a:rPr lang="nl-NL" sz="2200"/>
              <a:t> </a:t>
            </a:r>
          </a:p>
          <a:p>
            <a:r>
              <a:rPr lang="nl-NL" sz="2200"/>
              <a:t>9 december  2022, Amersfoort</a:t>
            </a:r>
          </a:p>
        </p:txBody>
      </p:sp>
      <p:sp>
        <p:nvSpPr>
          <p:cNvPr id="6" name="Tijdelijke aanduiding voor tekst 5"/>
          <p:cNvSpPr>
            <a:spLocks noGrp="1"/>
          </p:cNvSpPr>
          <p:nvPr>
            <p:ph type="body" sz="quarter" idx="12"/>
          </p:nvPr>
        </p:nvSpPr>
        <p:spPr/>
        <p:txBody>
          <a:bodyPr/>
          <a:lstStyle/>
          <a:p>
            <a:r>
              <a:rPr lang="nl-NL"/>
              <a:t>Lectoraat arbeidsdeskundigheid</a:t>
            </a:r>
          </a:p>
        </p:txBody>
      </p:sp>
      <p:sp>
        <p:nvSpPr>
          <p:cNvPr id="7" name="Tijdelijke aanduiding voor tekst 6"/>
          <p:cNvSpPr>
            <a:spLocks noGrp="1"/>
          </p:cNvSpPr>
          <p:nvPr>
            <p:ph type="body" sz="quarter" idx="13"/>
          </p:nvPr>
        </p:nvSpPr>
        <p:spPr>
          <a:xfrm>
            <a:off x="669926" y="2025000"/>
            <a:ext cx="7949968" cy="893716"/>
          </a:xfrm>
        </p:spPr>
        <p:txBody>
          <a:bodyPr vert="horz" lIns="91440" tIns="45720" rIns="91440" bIns="45720" rtlCol="0" anchor="t">
            <a:normAutofit fontScale="92500"/>
          </a:bodyPr>
          <a:lstStyle/>
          <a:p>
            <a:r>
              <a:rPr lang="nl-NL" sz="5400">
                <a:latin typeface="Avenir Next Condensed Medium"/>
                <a:cs typeface="Arial"/>
              </a:rPr>
              <a:t>Onderzoekend Vermogen</a:t>
            </a:r>
          </a:p>
        </p:txBody>
      </p:sp>
      <p:pic>
        <p:nvPicPr>
          <p:cNvPr id="2" name="Afbeelding 1"/>
          <p:cNvPicPr>
            <a:picLocks noChangeAspect="1"/>
          </p:cNvPicPr>
          <p:nvPr/>
        </p:nvPicPr>
        <p:blipFill>
          <a:blip r:embed="rId3"/>
          <a:stretch>
            <a:fillRect/>
          </a:stretch>
        </p:blipFill>
        <p:spPr>
          <a:xfrm>
            <a:off x="5727914" y="2918716"/>
            <a:ext cx="2786113" cy="2255716"/>
          </a:xfrm>
          <a:prstGeom prst="rect">
            <a:avLst/>
          </a:prstGeom>
        </p:spPr>
      </p:pic>
    </p:spTree>
    <p:extLst>
      <p:ext uri="{BB962C8B-B14F-4D97-AF65-F5344CB8AC3E}">
        <p14:creationId xmlns:p14="http://schemas.microsoft.com/office/powerpoint/2010/main" val="3073293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D39395-8DE1-87F2-BDE6-739756080062}"/>
              </a:ext>
            </a:extLst>
          </p:cNvPr>
          <p:cNvSpPr>
            <a:spLocks noGrp="1"/>
          </p:cNvSpPr>
          <p:nvPr>
            <p:ph type="title"/>
          </p:nvPr>
        </p:nvSpPr>
        <p:spPr/>
        <p:txBody>
          <a:bodyPr/>
          <a:lstStyle/>
          <a:p>
            <a:r>
              <a:rPr lang="nl-NL"/>
              <a:t>Betekent ook iets voor de praktijkopleider of de docent!</a:t>
            </a:r>
          </a:p>
        </p:txBody>
      </p:sp>
      <p:sp>
        <p:nvSpPr>
          <p:cNvPr id="3" name="Tijdelijke aanduiding voor tekst 2">
            <a:extLst>
              <a:ext uri="{FF2B5EF4-FFF2-40B4-BE49-F238E27FC236}">
                <a16:creationId xmlns:a16="http://schemas.microsoft.com/office/drawing/2014/main" id="{042F9178-748E-0151-8E72-AA2EC4381A9C}"/>
              </a:ext>
            </a:extLst>
          </p:cNvPr>
          <p:cNvSpPr>
            <a:spLocks noGrp="1"/>
          </p:cNvSpPr>
          <p:nvPr>
            <p:ph type="body" sz="quarter" idx="11"/>
          </p:nvPr>
        </p:nvSpPr>
        <p:spPr/>
        <p:txBody>
          <a:bodyPr/>
          <a:lstStyle/>
          <a:p>
            <a:r>
              <a:rPr lang="nl-NL"/>
              <a:t>Je bent zelf het goede voorbeeld</a:t>
            </a:r>
          </a:p>
          <a:p>
            <a:pPr marL="0" indent="0">
              <a:buNone/>
            </a:pPr>
            <a:r>
              <a:rPr lang="nl-NL"/>
              <a:t>		&gt; Hoe zit het met je eigen onderzoekend vermogen?</a:t>
            </a:r>
          </a:p>
          <a:p>
            <a:pPr marL="0" indent="0">
              <a:buNone/>
            </a:pPr>
            <a:r>
              <a:rPr lang="nl-NL"/>
              <a:t>		&gt; onderzoekende houding? Vaardigheden?</a:t>
            </a:r>
          </a:p>
          <a:p>
            <a:r>
              <a:rPr lang="nl-NL"/>
              <a:t>Competentie onderzoekend vermogen coachen en toetsen (bijv. verschillend werkvormen, intervisie, reflectie) </a:t>
            </a:r>
          </a:p>
          <a:p>
            <a:r>
              <a:rPr lang="nl-NL"/>
              <a:t>Interventies doen om onderzoekend vermogen te stimuleren......</a:t>
            </a:r>
          </a:p>
          <a:p>
            <a:pPr marL="0" indent="0">
              <a:buNone/>
            </a:pPr>
            <a:endParaRPr lang="nl-NL">
              <a:highlight>
                <a:srgbClr val="FFFF00"/>
              </a:highlight>
            </a:endParaRPr>
          </a:p>
          <a:p>
            <a:pPr marL="0" indent="0">
              <a:buNone/>
            </a:pPr>
            <a:endParaRPr lang="nl-NL">
              <a:highlight>
                <a:srgbClr val="FFFF00"/>
              </a:highlight>
            </a:endParaRPr>
          </a:p>
        </p:txBody>
      </p:sp>
      <p:pic>
        <p:nvPicPr>
          <p:cNvPr id="4098" name="Picture 2" descr="Veghel en Rooi azen op Schijndels geld - Hart">
            <a:extLst>
              <a:ext uri="{FF2B5EF4-FFF2-40B4-BE49-F238E27FC236}">
                <a16:creationId xmlns:a16="http://schemas.microsoft.com/office/drawing/2014/main" id="{438745D8-CD1C-4F29-A4E0-04D900AC5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038" y="4420922"/>
            <a:ext cx="2512912" cy="15036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oaching | Nigel Stanton | CROESO">
            <a:extLst>
              <a:ext uri="{FF2B5EF4-FFF2-40B4-BE49-F238E27FC236}">
                <a16:creationId xmlns:a16="http://schemas.microsoft.com/office/drawing/2014/main" id="{3649DB7E-7FB7-433B-859F-A3A20AE623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6988" y="4238625"/>
            <a:ext cx="1552574" cy="155257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Entree aan het werk">
            <a:extLst>
              <a:ext uri="{FF2B5EF4-FFF2-40B4-BE49-F238E27FC236}">
                <a16:creationId xmlns:a16="http://schemas.microsoft.com/office/drawing/2014/main" id="{B086C693-6962-49F1-A22D-238E88495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513" y="4238625"/>
            <a:ext cx="2071687" cy="176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268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53EAD-9866-43AA-55F0-0D986FAAA9CB}"/>
              </a:ext>
            </a:extLst>
          </p:cNvPr>
          <p:cNvSpPr>
            <a:spLocks noGrp="1"/>
          </p:cNvSpPr>
          <p:nvPr>
            <p:ph type="title"/>
          </p:nvPr>
        </p:nvSpPr>
        <p:spPr/>
        <p:txBody>
          <a:bodyPr/>
          <a:lstStyle/>
          <a:p>
            <a:r>
              <a:rPr lang="nl-NL"/>
              <a:t>Ronde Tafel Gesprekken </a:t>
            </a:r>
          </a:p>
        </p:txBody>
      </p:sp>
      <p:sp>
        <p:nvSpPr>
          <p:cNvPr id="3" name="Tijdelijke aanduiding voor tekst 2">
            <a:extLst>
              <a:ext uri="{FF2B5EF4-FFF2-40B4-BE49-F238E27FC236}">
                <a16:creationId xmlns:a16="http://schemas.microsoft.com/office/drawing/2014/main" id="{17AF27E2-EF4A-4339-33F3-370750F5815F}"/>
              </a:ext>
            </a:extLst>
          </p:cNvPr>
          <p:cNvSpPr>
            <a:spLocks noGrp="1"/>
          </p:cNvSpPr>
          <p:nvPr>
            <p:ph type="body" sz="quarter" idx="11"/>
          </p:nvPr>
        </p:nvSpPr>
        <p:spPr>
          <a:xfrm>
            <a:off x="2820690" y="1954776"/>
            <a:ext cx="5089595" cy="4248000"/>
          </a:xfrm>
        </p:spPr>
        <p:txBody>
          <a:bodyPr>
            <a:normAutofit/>
          </a:bodyPr>
          <a:lstStyle/>
          <a:p>
            <a:r>
              <a:rPr lang="nl-NL" sz="2000">
                <a:effectLst/>
                <a:latin typeface="Verdana" panose="020B0604030504040204" pitchFamily="34" charset="0"/>
                <a:ea typeface="Verdana" panose="020B0604030504040204" pitchFamily="34" charset="0"/>
                <a:cs typeface="Times New Roman" panose="02020603050405020304" pitchFamily="18" charset="0"/>
              </a:rPr>
              <a:t>Hoe kun je het onderzoekend vermogen van een AD i.o. stimuleren?</a:t>
            </a:r>
          </a:p>
          <a:p>
            <a:endParaRPr lang="nl-NL" sz="2000">
              <a:effectLst/>
              <a:latin typeface="Verdana" panose="020B0604030504040204" pitchFamily="34" charset="0"/>
              <a:ea typeface="Verdana" panose="020B0604030504040204" pitchFamily="34" charset="0"/>
              <a:cs typeface="Times New Roman" panose="02020603050405020304" pitchFamily="18" charset="0"/>
            </a:endParaRPr>
          </a:p>
          <a:p>
            <a:r>
              <a:rPr lang="nl-NL" sz="2000">
                <a:effectLst/>
                <a:latin typeface="Verdana" panose="020B0604030504040204" pitchFamily="34" charset="0"/>
                <a:ea typeface="Verdana" panose="020B0604030504040204" pitchFamily="34" charset="0"/>
                <a:cs typeface="Times New Roman" panose="02020603050405020304" pitchFamily="18" charset="0"/>
              </a:rPr>
              <a:t>Hoe zet je dat onderzoekend vermogen zelf in? </a:t>
            </a:r>
          </a:p>
          <a:p>
            <a:endParaRPr lang="nl-NL" sz="2000">
              <a:effectLst/>
              <a:latin typeface="Verdana" panose="020B0604030504040204" pitchFamily="34" charset="0"/>
              <a:ea typeface="Verdana" panose="020B0604030504040204" pitchFamily="34" charset="0"/>
              <a:cs typeface="Times New Roman" panose="02020603050405020304" pitchFamily="18" charset="0"/>
            </a:endParaRPr>
          </a:p>
          <a:p>
            <a:r>
              <a:rPr lang="nl-NL" sz="2000">
                <a:effectLst/>
                <a:latin typeface="Verdana" panose="020B0604030504040204" pitchFamily="34" charset="0"/>
                <a:ea typeface="Verdana" panose="020B0604030504040204" pitchFamily="34" charset="0"/>
                <a:cs typeface="Times New Roman" panose="02020603050405020304" pitchFamily="18" charset="0"/>
              </a:rPr>
              <a:t>Wat heb je nodig om de AD </a:t>
            </a:r>
            <a:r>
              <a:rPr lang="nl-NL" sz="2000" err="1">
                <a:effectLst/>
                <a:latin typeface="Verdana" panose="020B0604030504040204" pitchFamily="34" charset="0"/>
                <a:ea typeface="Verdana" panose="020B0604030504040204" pitchFamily="34" charset="0"/>
                <a:cs typeface="Times New Roman" panose="02020603050405020304" pitchFamily="18" charset="0"/>
              </a:rPr>
              <a:t>i.o</a:t>
            </a:r>
            <a:r>
              <a:rPr lang="nl-NL" sz="2000">
                <a:effectLst/>
                <a:latin typeface="Verdana" panose="020B0604030504040204" pitchFamily="34" charset="0"/>
                <a:ea typeface="Verdana" panose="020B0604030504040204" pitchFamily="34" charset="0"/>
                <a:cs typeface="Times New Roman" panose="02020603050405020304" pitchFamily="18" charset="0"/>
              </a:rPr>
              <a:t> te kunnen begeleiden op de opdracht onder 3 (zelf onderzoek doen)?</a:t>
            </a:r>
          </a:p>
          <a:p>
            <a:endParaRPr lang="nl-NL" sz="2000">
              <a:effectLst/>
              <a:latin typeface="Verdana" panose="020B0604030504040204" pitchFamily="34" charset="0"/>
              <a:ea typeface="Verdana" panose="020B0604030504040204" pitchFamily="34" charset="0"/>
              <a:cs typeface="Times New Roman" panose="02020603050405020304" pitchFamily="18" charset="0"/>
            </a:endParaRPr>
          </a:p>
          <a:p>
            <a:r>
              <a:rPr lang="nl-NL" sz="2000">
                <a:effectLst/>
                <a:latin typeface="Verdana" panose="020B0604030504040204" pitchFamily="34" charset="0"/>
                <a:ea typeface="Verdana" panose="020B0604030504040204" pitchFamily="34" charset="0"/>
                <a:cs typeface="Times New Roman" panose="02020603050405020304" pitchFamily="18" charset="0"/>
              </a:rPr>
              <a:t>Heb je nog tips voor elkaar?</a:t>
            </a:r>
          </a:p>
          <a:p>
            <a:pPr marL="0" indent="0">
              <a:buNone/>
            </a:pPr>
            <a:endParaRPr lang="nl-NL"/>
          </a:p>
          <a:p>
            <a:pPr marL="0" indent="0">
              <a:buNone/>
            </a:pPr>
            <a:endParaRPr lang="nl-NL"/>
          </a:p>
          <a:p>
            <a:pPr marL="0" indent="0">
              <a:buNone/>
            </a:pPr>
            <a:endParaRPr lang="nl-NL"/>
          </a:p>
          <a:p>
            <a:pPr marL="0" indent="0">
              <a:buNone/>
            </a:pPr>
            <a:endParaRPr lang="nl-NL"/>
          </a:p>
        </p:txBody>
      </p:sp>
      <p:pic>
        <p:nvPicPr>
          <p:cNvPr id="4" name="Afbeelding 3" descr="Afbeelding met tekst, illustratie&#10;&#10;Automatisch gegenereerde beschrijving">
            <a:extLst>
              <a:ext uri="{FF2B5EF4-FFF2-40B4-BE49-F238E27FC236}">
                <a16:creationId xmlns:a16="http://schemas.microsoft.com/office/drawing/2014/main" id="{3C769C3F-95FC-9EF7-1A70-AF955A585947}"/>
              </a:ext>
            </a:extLst>
          </p:cNvPr>
          <p:cNvPicPr>
            <a:picLocks noChangeAspect="1"/>
          </p:cNvPicPr>
          <p:nvPr/>
        </p:nvPicPr>
        <p:blipFill rotWithShape="1">
          <a:blip r:embed="rId2">
            <a:extLst>
              <a:ext uri="{28A0092B-C50C-407E-A947-70E740481C1C}">
                <a14:useLocalDpi xmlns:a14="http://schemas.microsoft.com/office/drawing/2010/main" val="0"/>
              </a:ext>
            </a:extLst>
          </a:blip>
          <a:srcRect l="3171" t="6283" r="70488" b="19031"/>
          <a:stretch/>
        </p:blipFill>
        <p:spPr bwMode="auto">
          <a:xfrm>
            <a:off x="628649" y="2199250"/>
            <a:ext cx="1028065" cy="1018540"/>
          </a:xfrm>
          <a:prstGeom prst="rect">
            <a:avLst/>
          </a:prstGeom>
          <a:ln>
            <a:noFill/>
          </a:ln>
          <a:extLst>
            <a:ext uri="{53640926-AAD7-44D8-BBD7-CCE9431645EC}">
              <a14:shadowObscured xmlns:a14="http://schemas.microsoft.com/office/drawing/2010/main"/>
            </a:ext>
          </a:extLst>
        </p:spPr>
      </p:pic>
      <p:pic>
        <p:nvPicPr>
          <p:cNvPr id="5" name="Afbeelding 4" descr="Afbeelding met tekst, illustratie&#10;&#10;Automatisch gegenereerde beschrijving">
            <a:extLst>
              <a:ext uri="{FF2B5EF4-FFF2-40B4-BE49-F238E27FC236}">
                <a16:creationId xmlns:a16="http://schemas.microsoft.com/office/drawing/2014/main" id="{EBA397D2-1FED-43A9-A489-4F1CE00D7A3B}"/>
              </a:ext>
            </a:extLst>
          </p:cNvPr>
          <p:cNvPicPr>
            <a:picLocks noChangeAspect="1"/>
          </p:cNvPicPr>
          <p:nvPr/>
        </p:nvPicPr>
        <p:blipFill rotWithShape="1">
          <a:blip r:embed="rId2">
            <a:extLst>
              <a:ext uri="{28A0092B-C50C-407E-A947-70E740481C1C}">
                <a14:useLocalDpi xmlns:a14="http://schemas.microsoft.com/office/drawing/2010/main" val="0"/>
              </a:ext>
            </a:extLst>
          </a:blip>
          <a:srcRect l="36341" t="6982" r="37318" b="18332"/>
          <a:stretch/>
        </p:blipFill>
        <p:spPr bwMode="auto">
          <a:xfrm>
            <a:off x="628649" y="3726348"/>
            <a:ext cx="1028065" cy="1018540"/>
          </a:xfrm>
          <a:prstGeom prst="rect">
            <a:avLst/>
          </a:prstGeom>
          <a:ln>
            <a:noFill/>
          </a:ln>
          <a:extLst>
            <a:ext uri="{53640926-AAD7-44D8-BBD7-CCE9431645EC}">
              <a14:shadowObscured xmlns:a14="http://schemas.microsoft.com/office/drawing/2010/main"/>
            </a:ext>
          </a:extLst>
        </p:spPr>
      </p:pic>
      <p:pic>
        <p:nvPicPr>
          <p:cNvPr id="6" name="Afbeelding 5" descr="Afbeelding met tekst, illustratie&#10;&#10;Automatisch gegenereerde beschrijving">
            <a:extLst>
              <a:ext uri="{FF2B5EF4-FFF2-40B4-BE49-F238E27FC236}">
                <a16:creationId xmlns:a16="http://schemas.microsoft.com/office/drawing/2014/main" id="{B00A24B8-807E-7AD2-F34E-E139B8935E76}"/>
              </a:ext>
            </a:extLst>
          </p:cNvPr>
          <p:cNvPicPr>
            <a:picLocks noChangeAspect="1"/>
          </p:cNvPicPr>
          <p:nvPr/>
        </p:nvPicPr>
        <p:blipFill rotWithShape="1">
          <a:blip r:embed="rId2">
            <a:extLst>
              <a:ext uri="{28A0092B-C50C-407E-A947-70E740481C1C}">
                <a14:useLocalDpi xmlns:a14="http://schemas.microsoft.com/office/drawing/2010/main" val="0"/>
              </a:ext>
            </a:extLst>
          </a:blip>
          <a:srcRect l="69999" t="6982" r="3660" b="18332"/>
          <a:stretch/>
        </p:blipFill>
        <p:spPr bwMode="auto">
          <a:xfrm>
            <a:off x="628649" y="5155098"/>
            <a:ext cx="1028065" cy="1018540"/>
          </a:xfrm>
          <a:prstGeom prst="rect">
            <a:avLst/>
          </a:prstGeom>
          <a:ln>
            <a:noFill/>
          </a:ln>
          <a:extLst>
            <a:ext uri="{53640926-AAD7-44D8-BBD7-CCE9431645EC}">
              <a14:shadowObscured xmlns:a14="http://schemas.microsoft.com/office/drawing/2010/main"/>
            </a:ext>
          </a:extLst>
        </p:spPr>
      </p:pic>
      <p:sp>
        <p:nvSpPr>
          <p:cNvPr id="9" name="Tijdelijke aanduiding voor tekst 2">
            <a:extLst>
              <a:ext uri="{FF2B5EF4-FFF2-40B4-BE49-F238E27FC236}">
                <a16:creationId xmlns:a16="http://schemas.microsoft.com/office/drawing/2014/main" id="{D8B0A4B8-6E97-EB43-8441-F73C67A33989}"/>
              </a:ext>
            </a:extLst>
          </p:cNvPr>
          <p:cNvSpPr txBox="1">
            <a:spLocks/>
          </p:cNvSpPr>
          <p:nvPr/>
        </p:nvSpPr>
        <p:spPr>
          <a:xfrm>
            <a:off x="6617776" y="584520"/>
            <a:ext cx="2231756" cy="1614730"/>
          </a:xfrm>
          <a:prstGeom prst="rect">
            <a:avLst/>
          </a:prstGeom>
        </p:spPr>
        <p:txBody>
          <a:bodyPr vert="horz" lIns="91440" tIns="45720" rIns="91440" bIns="45720" rtlCol="0">
            <a:normAutofit/>
          </a:bodyPr>
          <a:lstStyle>
            <a:lvl1pPr marL="18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36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4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2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90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endParaRPr lang="nl-NL"/>
          </a:p>
        </p:txBody>
      </p:sp>
    </p:spTree>
    <p:extLst>
      <p:ext uri="{BB962C8B-B14F-4D97-AF65-F5344CB8AC3E}">
        <p14:creationId xmlns:p14="http://schemas.microsoft.com/office/powerpoint/2010/main" val="3039875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608E67-AD70-BDBD-3255-437B6E54492B}"/>
              </a:ext>
            </a:extLst>
          </p:cNvPr>
          <p:cNvSpPr>
            <a:spLocks noGrp="1"/>
          </p:cNvSpPr>
          <p:nvPr>
            <p:ph type="title"/>
          </p:nvPr>
        </p:nvSpPr>
        <p:spPr/>
        <p:txBody>
          <a:bodyPr/>
          <a:lstStyle/>
          <a:p>
            <a:r>
              <a:rPr lang="nl-NL"/>
              <a:t>Plenaire Terugkoppeling</a:t>
            </a:r>
          </a:p>
        </p:txBody>
      </p:sp>
      <p:sp>
        <p:nvSpPr>
          <p:cNvPr id="6" name="Tijdelijke aanduiding voor tekst 5">
            <a:extLst>
              <a:ext uri="{FF2B5EF4-FFF2-40B4-BE49-F238E27FC236}">
                <a16:creationId xmlns:a16="http://schemas.microsoft.com/office/drawing/2014/main" id="{12DD81E0-C07F-9FB3-495F-6E6A50EAA418}"/>
              </a:ext>
            </a:extLst>
          </p:cNvPr>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1355926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88E5107B-BF41-44BB-9DDF-56CC46B2C22F}"/>
              </a:ext>
            </a:extLst>
          </p:cNvPr>
          <p:cNvSpPr>
            <a:spLocks noGrp="1"/>
          </p:cNvSpPr>
          <p:nvPr>
            <p:ph type="subTitle" idx="1"/>
          </p:nvPr>
        </p:nvSpPr>
        <p:spPr>
          <a:xfrm>
            <a:off x="1306286" y="2157005"/>
            <a:ext cx="6694713" cy="3168200"/>
          </a:xfrm>
        </p:spPr>
        <p:txBody>
          <a:bodyPr>
            <a:normAutofit/>
          </a:bodyPr>
          <a:lstStyle/>
          <a:p>
            <a:pPr algn="l"/>
            <a:r>
              <a:rPr lang="nl-NL" sz="2250"/>
              <a:t>HOE kom ik tot keuzen?</a:t>
            </a:r>
          </a:p>
          <a:p>
            <a:pPr marL="342900" indent="-342900" algn="l">
              <a:buFontTx/>
              <a:buChar char="-"/>
            </a:pPr>
            <a:r>
              <a:rPr lang="nl-NL" sz="2250"/>
              <a:t>reflectie, bewustzijn en expliciteren </a:t>
            </a:r>
          </a:p>
          <a:p>
            <a:pPr marL="342900" indent="-342900" algn="l">
              <a:buFontTx/>
              <a:buChar char="-"/>
            </a:pPr>
            <a:r>
              <a:rPr lang="nl-NL" sz="2250"/>
              <a:t>(doe ik de dingen goed?)</a:t>
            </a:r>
          </a:p>
          <a:p>
            <a:pPr algn="l"/>
            <a:endParaRPr lang="nl-NL" sz="2250"/>
          </a:p>
          <a:p>
            <a:pPr algn="l"/>
            <a:r>
              <a:rPr lang="nl-NL" sz="2250"/>
              <a:t>WAT zet ik in?</a:t>
            </a:r>
          </a:p>
          <a:p>
            <a:pPr marL="342900" indent="-342900" algn="l">
              <a:buFontTx/>
              <a:buChar char="-"/>
            </a:pPr>
            <a:r>
              <a:rPr lang="nl-NL" sz="2250"/>
              <a:t>praktijkkennis, clientervaringen &amp; wetenschappelijke inzichten </a:t>
            </a:r>
          </a:p>
          <a:p>
            <a:pPr marL="342900" indent="-342900" algn="l">
              <a:buFontTx/>
              <a:buChar char="-"/>
            </a:pPr>
            <a:r>
              <a:rPr lang="nl-NL" sz="2250"/>
              <a:t>(doe ik de ‘goede’ dingen?)</a:t>
            </a:r>
          </a:p>
          <a:p>
            <a:pPr algn="l"/>
            <a:endParaRPr lang="nl-NL" sz="1575"/>
          </a:p>
          <a:p>
            <a:pPr algn="r"/>
            <a:endParaRPr lang="nl-NL" sz="1575" i="1"/>
          </a:p>
        </p:txBody>
      </p:sp>
      <p:sp>
        <p:nvSpPr>
          <p:cNvPr id="12" name="Tekstvak 11">
            <a:extLst>
              <a:ext uri="{FF2B5EF4-FFF2-40B4-BE49-F238E27FC236}">
                <a16:creationId xmlns:a16="http://schemas.microsoft.com/office/drawing/2014/main" id="{D4344FFA-4D08-4243-A234-09B0A2F0650D}"/>
              </a:ext>
            </a:extLst>
          </p:cNvPr>
          <p:cNvSpPr txBox="1"/>
          <p:nvPr/>
        </p:nvSpPr>
        <p:spPr>
          <a:xfrm>
            <a:off x="1306286" y="1532796"/>
            <a:ext cx="3617593" cy="461665"/>
          </a:xfrm>
          <a:prstGeom prst="rect">
            <a:avLst/>
          </a:prstGeom>
          <a:noFill/>
        </p:spPr>
        <p:txBody>
          <a:bodyPr wrap="square" rtlCol="0">
            <a:spAutoFit/>
          </a:bodyPr>
          <a:lstStyle/>
          <a:p>
            <a:r>
              <a:rPr lang="nl-NL" sz="2400" b="1">
                <a:solidFill>
                  <a:srgbClr val="0070C0"/>
                </a:solidFill>
              </a:rPr>
              <a:t>Methodisch handelen </a:t>
            </a:r>
          </a:p>
        </p:txBody>
      </p:sp>
    </p:spTree>
    <p:extLst>
      <p:ext uri="{BB962C8B-B14F-4D97-AF65-F5344CB8AC3E}">
        <p14:creationId xmlns:p14="http://schemas.microsoft.com/office/powerpoint/2010/main" val="115598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4F85C2-65FC-488E-895F-1E08D22CAC66}"/>
              </a:ext>
            </a:extLst>
          </p:cNvPr>
          <p:cNvSpPr>
            <a:spLocks noGrp="1"/>
          </p:cNvSpPr>
          <p:nvPr>
            <p:ph type="title"/>
          </p:nvPr>
        </p:nvSpPr>
        <p:spPr/>
        <p:txBody>
          <a:bodyPr/>
          <a:lstStyle/>
          <a:p>
            <a:r>
              <a:rPr lang="nl-NL">
                <a:latin typeface="Avenir Next Condensed Medium"/>
                <a:cs typeface="Arial"/>
              </a:rPr>
              <a:t>Belang van Onderzoekend vermogen   					</a:t>
            </a:r>
            <a:endParaRPr lang="nl-NL"/>
          </a:p>
        </p:txBody>
      </p:sp>
      <p:sp>
        <p:nvSpPr>
          <p:cNvPr id="3" name="Tijdelijke aanduiding voor tekst 2">
            <a:extLst>
              <a:ext uri="{FF2B5EF4-FFF2-40B4-BE49-F238E27FC236}">
                <a16:creationId xmlns:a16="http://schemas.microsoft.com/office/drawing/2014/main" id="{5D816D31-5B52-41A5-BC08-F3EF906A072C}"/>
              </a:ext>
            </a:extLst>
          </p:cNvPr>
          <p:cNvSpPr>
            <a:spLocks noGrp="1"/>
          </p:cNvSpPr>
          <p:nvPr>
            <p:ph type="body" sz="quarter" idx="11"/>
          </p:nvPr>
        </p:nvSpPr>
        <p:spPr>
          <a:xfrm>
            <a:off x="628650" y="1751319"/>
            <a:ext cx="7886700" cy="4248000"/>
          </a:xfrm>
        </p:spPr>
        <p:txBody>
          <a:bodyPr vert="horz" lIns="91440" tIns="45720" rIns="91440" bIns="45720" rtlCol="0" anchor="t">
            <a:normAutofit/>
          </a:bodyPr>
          <a:lstStyle/>
          <a:p>
            <a:pPr>
              <a:buFont typeface="Wingdings" panose="05000000000000000000" pitchFamily="2" charset="2"/>
              <a:buChar char="§"/>
            </a:pPr>
            <a:r>
              <a:rPr lang="nl-NL">
                <a:latin typeface="Arial"/>
                <a:cs typeface="Arial"/>
              </a:rPr>
              <a:t>Cruciaal voor het goed kunnen beoefenen van je vak </a:t>
            </a:r>
          </a:p>
          <a:p>
            <a:pPr marL="0" indent="0">
              <a:buNone/>
            </a:pPr>
            <a:endParaRPr lang="nl-NL">
              <a:latin typeface="Arial"/>
              <a:cs typeface="Arial"/>
            </a:endParaRPr>
          </a:p>
          <a:p>
            <a:pPr>
              <a:buFont typeface="Wingdings" panose="05000000000000000000" pitchFamily="2" charset="2"/>
              <a:buChar char="§"/>
            </a:pPr>
            <a:r>
              <a:rPr lang="nl-NL">
                <a:latin typeface="Arial"/>
                <a:cs typeface="Arial"/>
              </a:rPr>
              <a:t> Om te kunnen functioneren als wendbare professional  </a:t>
            </a:r>
          </a:p>
          <a:p>
            <a:pPr marL="0" indent="0">
              <a:buNone/>
            </a:pPr>
            <a:endParaRPr lang="nl-NL">
              <a:latin typeface="Arial"/>
              <a:cs typeface="Arial"/>
            </a:endParaRPr>
          </a:p>
          <a:p>
            <a:pPr>
              <a:buFont typeface="Wingdings" panose="05000000000000000000" pitchFamily="2" charset="2"/>
              <a:buChar char="§"/>
            </a:pPr>
            <a:r>
              <a:rPr lang="nl-NL">
                <a:latin typeface="Arial"/>
                <a:cs typeface="Arial"/>
              </a:rPr>
              <a:t> Bijdragen aan vak ontwikkeling van arbeidsdeskundige</a:t>
            </a:r>
          </a:p>
          <a:p>
            <a:pPr marL="0" indent="0">
              <a:buNone/>
            </a:pPr>
            <a:endParaRPr lang="nl-NL"/>
          </a:p>
        </p:txBody>
      </p:sp>
      <p:pic>
        <p:nvPicPr>
          <p:cNvPr id="6146" name="Picture 2" descr="Yes! Wevers en Visser gaan naar de finale van de WK turnen | Sportnieuws">
            <a:extLst>
              <a:ext uri="{FF2B5EF4-FFF2-40B4-BE49-F238E27FC236}">
                <a16:creationId xmlns:a16="http://schemas.microsoft.com/office/drawing/2014/main" id="{284D32BB-FA2C-489E-8634-AEC41F40A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267" y="4049638"/>
            <a:ext cx="2925283" cy="194968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o swarm or not to swarm”, de intelligentie van zwermen… – V•ERKENNING">
            <a:extLst>
              <a:ext uri="{FF2B5EF4-FFF2-40B4-BE49-F238E27FC236}">
                <a16:creationId xmlns:a16="http://schemas.microsoft.com/office/drawing/2014/main" id="{FA40F0FD-051C-42AB-95A3-0815769004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 y="4070930"/>
            <a:ext cx="3467100" cy="1907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128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6A6D4E4-7513-456F-B9D6-65F7744673E3}"/>
              </a:ext>
            </a:extLst>
          </p:cNvPr>
          <p:cNvSpPr>
            <a:spLocks noGrp="1"/>
          </p:cNvSpPr>
          <p:nvPr>
            <p:ph idx="1"/>
          </p:nvPr>
        </p:nvSpPr>
        <p:spPr/>
        <p:txBody>
          <a:bodyPr/>
          <a:lstStyle/>
          <a:p>
            <a:r>
              <a:rPr lang="en-US"/>
              <a:t> </a:t>
            </a:r>
          </a:p>
          <a:p>
            <a:endParaRPr lang="en-GB"/>
          </a:p>
        </p:txBody>
      </p:sp>
      <p:sp>
        <p:nvSpPr>
          <p:cNvPr id="5" name="Tekstballon: ovaal 4">
            <a:extLst>
              <a:ext uri="{FF2B5EF4-FFF2-40B4-BE49-F238E27FC236}">
                <a16:creationId xmlns:a16="http://schemas.microsoft.com/office/drawing/2014/main" id="{DAB53774-8E7C-4774-BA24-8E3FF3058A3A}"/>
              </a:ext>
            </a:extLst>
          </p:cNvPr>
          <p:cNvSpPr/>
          <p:nvPr/>
        </p:nvSpPr>
        <p:spPr>
          <a:xfrm>
            <a:off x="5361304" y="1812524"/>
            <a:ext cx="2253334" cy="1704334"/>
          </a:xfrm>
          <a:prstGeom prst="wedgeEllipseCallou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l-NL" sz="1500">
                <a:solidFill>
                  <a:schemeClr val="bg1"/>
                </a:solidFill>
              </a:rPr>
              <a:t>“inzet van effectief bewezen interventies” (product)</a:t>
            </a:r>
          </a:p>
        </p:txBody>
      </p:sp>
      <p:sp>
        <p:nvSpPr>
          <p:cNvPr id="7" name="Tekstballon: ovaal 6">
            <a:extLst>
              <a:ext uri="{FF2B5EF4-FFF2-40B4-BE49-F238E27FC236}">
                <a16:creationId xmlns:a16="http://schemas.microsoft.com/office/drawing/2014/main" id="{DB724208-25B0-4640-AFA7-90A0371AFEED}"/>
              </a:ext>
            </a:extLst>
          </p:cNvPr>
          <p:cNvSpPr/>
          <p:nvPr/>
        </p:nvSpPr>
        <p:spPr>
          <a:xfrm>
            <a:off x="2740351" y="4974431"/>
            <a:ext cx="1635920" cy="1202532"/>
          </a:xfrm>
          <a:prstGeom prst="wedgeEllipseCallou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l-NL" sz="1500">
                <a:solidFill>
                  <a:schemeClr val="bg1"/>
                </a:solidFill>
              </a:rPr>
              <a:t>“Geen maatwerk mogelijk”</a:t>
            </a:r>
          </a:p>
        </p:txBody>
      </p:sp>
      <p:sp>
        <p:nvSpPr>
          <p:cNvPr id="8" name="Tekstballon: ovaal 7">
            <a:extLst>
              <a:ext uri="{FF2B5EF4-FFF2-40B4-BE49-F238E27FC236}">
                <a16:creationId xmlns:a16="http://schemas.microsoft.com/office/drawing/2014/main" id="{DD3DAD79-4F35-42B1-BEB3-3A024EA9EDFC}"/>
              </a:ext>
            </a:extLst>
          </p:cNvPr>
          <p:cNvSpPr/>
          <p:nvPr/>
        </p:nvSpPr>
        <p:spPr>
          <a:xfrm>
            <a:off x="6076556" y="4549180"/>
            <a:ext cx="1635920" cy="1202532"/>
          </a:xfrm>
          <a:prstGeom prst="wedgeEllipseCallou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l-NL" sz="1500">
                <a:solidFill>
                  <a:schemeClr val="bg1"/>
                </a:solidFill>
              </a:rPr>
              <a:t>“geen ruimte voor </a:t>
            </a:r>
            <a:r>
              <a:rPr lang="nl-NL" sz="1500" err="1">
                <a:solidFill>
                  <a:schemeClr val="bg1"/>
                </a:solidFill>
              </a:rPr>
              <a:t>praktijk-ervaring</a:t>
            </a:r>
            <a:r>
              <a:rPr lang="nl-NL" sz="1500">
                <a:solidFill>
                  <a:schemeClr val="bg1"/>
                </a:solidFill>
              </a:rPr>
              <a:t>  ”</a:t>
            </a:r>
          </a:p>
        </p:txBody>
      </p:sp>
      <p:sp>
        <p:nvSpPr>
          <p:cNvPr id="9" name="Tekstballon: ovaal 8">
            <a:extLst>
              <a:ext uri="{FF2B5EF4-FFF2-40B4-BE49-F238E27FC236}">
                <a16:creationId xmlns:a16="http://schemas.microsoft.com/office/drawing/2014/main" id="{92BA57FD-D327-4901-AD70-B8871C78605C}"/>
              </a:ext>
            </a:extLst>
          </p:cNvPr>
          <p:cNvSpPr/>
          <p:nvPr/>
        </p:nvSpPr>
        <p:spPr>
          <a:xfrm>
            <a:off x="2195261" y="1812525"/>
            <a:ext cx="3043003" cy="2524584"/>
          </a:xfrm>
          <a:prstGeom prst="wedgeEllipseCallou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l-NL" sz="1500">
                <a:solidFill>
                  <a:schemeClr val="bg1"/>
                </a:solidFill>
              </a:rPr>
              <a:t>“</a:t>
            </a:r>
            <a:r>
              <a:rPr lang="nl-NL">
                <a:solidFill>
                  <a:schemeClr val="bg1"/>
                </a:solidFill>
              </a:rPr>
              <a:t>worden toch niet opgeleid als wetenschapper ”</a:t>
            </a:r>
          </a:p>
        </p:txBody>
      </p:sp>
      <p:sp>
        <p:nvSpPr>
          <p:cNvPr id="11" name="Titel 1">
            <a:extLst>
              <a:ext uri="{FF2B5EF4-FFF2-40B4-BE49-F238E27FC236}">
                <a16:creationId xmlns:a16="http://schemas.microsoft.com/office/drawing/2014/main" id="{0DAA4A3F-8973-498A-822D-60E4B9215DC0}"/>
              </a:ext>
            </a:extLst>
          </p:cNvPr>
          <p:cNvSpPr>
            <a:spLocks noGrp="1"/>
          </p:cNvSpPr>
          <p:nvPr>
            <p:ph type="title"/>
          </p:nvPr>
        </p:nvSpPr>
        <p:spPr>
          <a:xfrm>
            <a:off x="660141" y="550980"/>
            <a:ext cx="7886700" cy="1325563"/>
          </a:xfrm>
        </p:spPr>
        <p:txBody>
          <a:bodyPr/>
          <a:lstStyle/>
          <a:p>
            <a:r>
              <a:rPr lang="nl-NL" sz="3200" b="1">
                <a:solidFill>
                  <a:schemeClr val="tx2"/>
                </a:solidFill>
                <a:latin typeface="Avenir Next Condensed Medium"/>
                <a:ea typeface="+mj-ea"/>
                <a:cs typeface="Arial"/>
              </a:rPr>
              <a:t>Misvattingen/ begripsverwarring? 	</a:t>
            </a:r>
            <a:r>
              <a:rPr lang="nl-NL">
                <a:latin typeface="Avenir Next Condensed Medium"/>
                <a:cs typeface="Arial"/>
              </a:rPr>
              <a:t>	</a:t>
            </a:r>
            <a:endParaRPr lang="nl-NL"/>
          </a:p>
        </p:txBody>
      </p:sp>
      <p:sp>
        <p:nvSpPr>
          <p:cNvPr id="10" name="Tekstballon: ovaal 9">
            <a:extLst>
              <a:ext uri="{FF2B5EF4-FFF2-40B4-BE49-F238E27FC236}">
                <a16:creationId xmlns:a16="http://schemas.microsoft.com/office/drawing/2014/main" id="{A614F081-7983-40F2-A30A-863DE205BC34}"/>
              </a:ext>
            </a:extLst>
          </p:cNvPr>
          <p:cNvSpPr/>
          <p:nvPr/>
        </p:nvSpPr>
        <p:spPr>
          <a:xfrm>
            <a:off x="945554" y="3831056"/>
            <a:ext cx="1635920" cy="1202532"/>
          </a:xfrm>
          <a:prstGeom prst="wedgeEllipseCallou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l-NL" sz="1500">
                <a:solidFill>
                  <a:schemeClr val="bg1"/>
                </a:solidFill>
              </a:rPr>
              <a:t>????</a:t>
            </a:r>
          </a:p>
        </p:txBody>
      </p:sp>
      <p:sp>
        <p:nvSpPr>
          <p:cNvPr id="12" name="Tekstballon: ovaal 11">
            <a:extLst>
              <a:ext uri="{FF2B5EF4-FFF2-40B4-BE49-F238E27FC236}">
                <a16:creationId xmlns:a16="http://schemas.microsoft.com/office/drawing/2014/main" id="{5291C8A5-5D82-41BD-88F3-F8A3A913AFB1}"/>
              </a:ext>
            </a:extLst>
          </p:cNvPr>
          <p:cNvSpPr/>
          <p:nvPr/>
        </p:nvSpPr>
        <p:spPr>
          <a:xfrm>
            <a:off x="4116594" y="4144445"/>
            <a:ext cx="1635920" cy="1202532"/>
          </a:xfrm>
          <a:prstGeom prst="wedgeEllipseCallou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l-NL" sz="1500">
                <a:solidFill>
                  <a:schemeClr val="bg1"/>
                </a:solidFill>
              </a:rPr>
              <a:t>“Geen tijd voor”</a:t>
            </a:r>
          </a:p>
        </p:txBody>
      </p:sp>
    </p:spTree>
    <p:extLst>
      <p:ext uri="{BB962C8B-B14F-4D97-AF65-F5344CB8AC3E}">
        <p14:creationId xmlns:p14="http://schemas.microsoft.com/office/powerpoint/2010/main" val="2336247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90EBE-EBA9-4BFB-B442-4C764B86688B}"/>
              </a:ext>
            </a:extLst>
          </p:cNvPr>
          <p:cNvSpPr>
            <a:spLocks noGrp="1"/>
          </p:cNvSpPr>
          <p:nvPr>
            <p:ph type="title"/>
          </p:nvPr>
        </p:nvSpPr>
        <p:spPr/>
        <p:txBody>
          <a:bodyPr/>
          <a:lstStyle/>
          <a:p>
            <a:r>
              <a:rPr lang="nl-NL"/>
              <a:t>Wat is onderzoekend vermogen?</a:t>
            </a:r>
          </a:p>
        </p:txBody>
      </p:sp>
      <p:sp>
        <p:nvSpPr>
          <p:cNvPr id="3" name="Tijdelijke aanduiding voor tekst 2">
            <a:extLst>
              <a:ext uri="{FF2B5EF4-FFF2-40B4-BE49-F238E27FC236}">
                <a16:creationId xmlns:a16="http://schemas.microsoft.com/office/drawing/2014/main" id="{3BE902B6-13BE-46B9-A0AF-90C36AB1FFE8}"/>
              </a:ext>
            </a:extLst>
          </p:cNvPr>
          <p:cNvSpPr>
            <a:spLocks noGrp="1"/>
          </p:cNvSpPr>
          <p:nvPr>
            <p:ph type="body" sz="quarter" idx="11"/>
          </p:nvPr>
        </p:nvSpPr>
        <p:spPr/>
        <p:txBody>
          <a:bodyPr/>
          <a:lstStyle/>
          <a:p>
            <a:pPr marL="0" indent="0">
              <a:buNone/>
            </a:pPr>
            <a:r>
              <a:rPr lang="nl-NL" sz="1800">
                <a:effectLst/>
                <a:latin typeface="Verdana" panose="020B0604030504040204" pitchFamily="34" charset="0"/>
                <a:ea typeface="Verdana" panose="020B0604030504040204" pitchFamily="34" charset="0"/>
                <a:cs typeface="Times New Roman" panose="02020603050405020304" pitchFamily="18" charset="0"/>
              </a:rPr>
              <a:t>De definitie van onderzoekend vermogen bevat drie componenten (Andriessen, 2014) </a:t>
            </a:r>
          </a:p>
          <a:p>
            <a:pPr marL="0" indent="0">
              <a:buNone/>
            </a:pPr>
            <a:endParaRPr lang="nl-NL" sz="180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buFont typeface="+mj-lt"/>
              <a:buAutoNum type="arabicPeriod"/>
            </a:pPr>
            <a:r>
              <a:rPr lang="nl-NL" sz="1800">
                <a:effectLst/>
                <a:latin typeface="Verdana" panose="020B0604030504040204" pitchFamily="34" charset="0"/>
                <a:ea typeface="Verdana" panose="020B0604030504040204" pitchFamily="34" charset="0"/>
                <a:cs typeface="Times New Roman" panose="02020603050405020304" pitchFamily="18" charset="0"/>
              </a:rPr>
              <a:t>het hebben van een onderzoekende </a:t>
            </a:r>
            <a:r>
              <a:rPr lang="nl-NL" sz="1800" i="1">
                <a:effectLst/>
                <a:latin typeface="Verdana" panose="020B0604030504040204" pitchFamily="34" charset="0"/>
                <a:ea typeface="Verdana" panose="020B0604030504040204" pitchFamily="34" charset="0"/>
                <a:cs typeface="Times New Roman" panose="02020603050405020304" pitchFamily="18" charset="0"/>
              </a:rPr>
              <a:t>houding</a:t>
            </a:r>
            <a:r>
              <a:rPr lang="nl-NL" sz="1800">
                <a:effectLst/>
                <a:latin typeface="Verdana" panose="020B0604030504040204" pitchFamily="34" charset="0"/>
                <a:ea typeface="Verdana" panose="020B0604030504040204" pitchFamily="34" charset="0"/>
                <a:cs typeface="Times New Roman" panose="02020603050405020304" pitchFamily="18" charset="0"/>
              </a:rPr>
              <a:t> </a:t>
            </a:r>
          </a:p>
          <a:p>
            <a:pPr marL="342900" lvl="0" indent="-342900">
              <a:buFont typeface="+mj-lt"/>
              <a:buAutoNum type="arabicPeriod"/>
            </a:pPr>
            <a:r>
              <a:rPr lang="nl-NL" sz="1800">
                <a:effectLst/>
                <a:latin typeface="Verdana" panose="020B0604030504040204" pitchFamily="34" charset="0"/>
                <a:ea typeface="Verdana" panose="020B0604030504040204" pitchFamily="34" charset="0"/>
                <a:cs typeface="Times New Roman" panose="02020603050405020304" pitchFamily="18" charset="0"/>
              </a:rPr>
              <a:t>het kunnen </a:t>
            </a:r>
            <a:r>
              <a:rPr lang="nl-NL" sz="1800" i="1">
                <a:effectLst/>
                <a:latin typeface="Verdana" panose="020B0604030504040204" pitchFamily="34" charset="0"/>
                <a:ea typeface="Verdana" panose="020B0604030504040204" pitchFamily="34" charset="0"/>
                <a:cs typeface="Times New Roman" panose="02020603050405020304" pitchFamily="18" charset="0"/>
              </a:rPr>
              <a:t>toepassen</a:t>
            </a:r>
            <a:r>
              <a:rPr lang="nl-NL" sz="1800">
                <a:effectLst/>
                <a:latin typeface="Verdana" panose="020B0604030504040204" pitchFamily="34" charset="0"/>
                <a:ea typeface="Verdana" panose="020B0604030504040204" pitchFamily="34" charset="0"/>
                <a:cs typeface="Times New Roman" panose="02020603050405020304" pitchFamily="18" charset="0"/>
              </a:rPr>
              <a:t> van kennis </a:t>
            </a:r>
          </a:p>
          <a:p>
            <a:pPr marL="342900" lvl="0" indent="-342900">
              <a:buFont typeface="+mj-lt"/>
              <a:buAutoNum type="arabicPeriod"/>
            </a:pPr>
            <a:r>
              <a:rPr lang="nl-NL" sz="1800">
                <a:effectLst/>
                <a:latin typeface="Verdana" panose="020B0604030504040204" pitchFamily="34" charset="0"/>
                <a:ea typeface="Verdana" panose="020B0604030504040204" pitchFamily="34" charset="0"/>
                <a:cs typeface="Times New Roman" panose="02020603050405020304" pitchFamily="18" charset="0"/>
              </a:rPr>
              <a:t>en het </a:t>
            </a:r>
            <a:r>
              <a:rPr lang="nl-NL" sz="1800" i="1">
                <a:effectLst/>
                <a:latin typeface="Verdana" panose="020B0604030504040204" pitchFamily="34" charset="0"/>
                <a:ea typeface="Verdana" panose="020B0604030504040204" pitchFamily="34" charset="0"/>
                <a:cs typeface="Times New Roman" panose="02020603050405020304" pitchFamily="18" charset="0"/>
              </a:rPr>
              <a:t>kunnen doen </a:t>
            </a:r>
            <a:r>
              <a:rPr lang="nl-NL" sz="1800">
                <a:effectLst/>
                <a:latin typeface="Verdana" panose="020B0604030504040204" pitchFamily="34" charset="0"/>
                <a:ea typeface="Verdana" panose="020B0604030504040204" pitchFamily="34" charset="0"/>
                <a:cs typeface="Times New Roman" panose="02020603050405020304" pitchFamily="18" charset="0"/>
              </a:rPr>
              <a:t>van onderzoek</a:t>
            </a:r>
          </a:p>
          <a:p>
            <a:endParaRPr lang="nl-NL"/>
          </a:p>
        </p:txBody>
      </p:sp>
      <p:grpSp>
        <p:nvGrpSpPr>
          <p:cNvPr id="6" name="Groep 5">
            <a:extLst>
              <a:ext uri="{FF2B5EF4-FFF2-40B4-BE49-F238E27FC236}">
                <a16:creationId xmlns:a16="http://schemas.microsoft.com/office/drawing/2014/main" id="{6E03A9A1-1629-48F3-A468-74CA7D248C71}"/>
              </a:ext>
            </a:extLst>
          </p:cNvPr>
          <p:cNvGrpSpPr/>
          <p:nvPr/>
        </p:nvGrpSpPr>
        <p:grpSpPr>
          <a:xfrm>
            <a:off x="1271495" y="4418723"/>
            <a:ext cx="6270809" cy="1646961"/>
            <a:chOff x="1298188" y="4085655"/>
            <a:chExt cx="6270809" cy="1646961"/>
          </a:xfrm>
        </p:grpSpPr>
        <p:pic>
          <p:nvPicPr>
            <p:cNvPr id="7" name="Graphic 6" descr="Gloeilamp en tandwiel ">
              <a:extLst>
                <a:ext uri="{FF2B5EF4-FFF2-40B4-BE49-F238E27FC236}">
                  <a16:creationId xmlns:a16="http://schemas.microsoft.com/office/drawing/2014/main" id="{A1EEAA80-D80A-4062-9C8D-B4036E3163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2038" y="4085655"/>
              <a:ext cx="1646959" cy="1646959"/>
            </a:xfrm>
            <a:prstGeom prst="rect">
              <a:avLst/>
            </a:prstGeom>
          </p:spPr>
        </p:pic>
        <p:pic>
          <p:nvPicPr>
            <p:cNvPr id="8" name="Graphic 6" descr="Hoofd met radertjes">
              <a:extLst>
                <a:ext uri="{FF2B5EF4-FFF2-40B4-BE49-F238E27FC236}">
                  <a16:creationId xmlns:a16="http://schemas.microsoft.com/office/drawing/2014/main" id="{2EA7980D-41E7-45DE-8F66-D9A13DFE18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98188" y="4085657"/>
              <a:ext cx="1646959" cy="1646959"/>
            </a:xfrm>
            <a:prstGeom prst="rect">
              <a:avLst/>
            </a:prstGeom>
          </p:spPr>
        </p:pic>
        <p:pic>
          <p:nvPicPr>
            <p:cNvPr id="9" name="Graphic 8" descr="Venndiagram">
              <a:extLst>
                <a:ext uri="{FF2B5EF4-FFF2-40B4-BE49-F238E27FC236}">
                  <a16:creationId xmlns:a16="http://schemas.microsoft.com/office/drawing/2014/main" id="{1298682D-B808-4E59-B68E-0FBE4CA72AA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10113" y="4085656"/>
              <a:ext cx="1646959" cy="1646959"/>
            </a:xfrm>
            <a:prstGeom prst="rect">
              <a:avLst/>
            </a:prstGeom>
          </p:spPr>
        </p:pic>
      </p:grpSp>
    </p:spTree>
    <p:extLst>
      <p:ext uri="{BB962C8B-B14F-4D97-AF65-F5344CB8AC3E}">
        <p14:creationId xmlns:p14="http://schemas.microsoft.com/office/powerpoint/2010/main" val="3671840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DAE60F-45A1-4E7C-B1C1-5007FAFE3D24}"/>
              </a:ext>
            </a:extLst>
          </p:cNvPr>
          <p:cNvSpPr>
            <a:spLocks noGrp="1"/>
          </p:cNvSpPr>
          <p:nvPr>
            <p:ph type="title"/>
          </p:nvPr>
        </p:nvSpPr>
        <p:spPr/>
        <p:txBody>
          <a:bodyPr/>
          <a:lstStyle/>
          <a:p>
            <a:r>
              <a:rPr lang="nl-NL"/>
              <a:t>Onderzoekende houding</a:t>
            </a:r>
          </a:p>
        </p:txBody>
      </p:sp>
      <p:sp>
        <p:nvSpPr>
          <p:cNvPr id="3" name="Tijdelijke aanduiding voor tekst 2">
            <a:extLst>
              <a:ext uri="{FF2B5EF4-FFF2-40B4-BE49-F238E27FC236}">
                <a16:creationId xmlns:a16="http://schemas.microsoft.com/office/drawing/2014/main" id="{69A401A5-89A0-4FBD-90B1-CAA6715117B2}"/>
              </a:ext>
            </a:extLst>
          </p:cNvPr>
          <p:cNvSpPr>
            <a:spLocks noGrp="1"/>
          </p:cNvSpPr>
          <p:nvPr>
            <p:ph type="body" sz="quarter" idx="11"/>
          </p:nvPr>
        </p:nvSpPr>
        <p:spPr>
          <a:xfrm>
            <a:off x="628650" y="1836375"/>
            <a:ext cx="7886700" cy="4248000"/>
          </a:xfrm>
        </p:spPr>
        <p:txBody>
          <a:bodyPr>
            <a:normAutofit/>
          </a:bodyPr>
          <a:lstStyle/>
          <a:p>
            <a:pPr marL="0" lvl="0" indent="0">
              <a:buNone/>
            </a:pPr>
            <a:endParaRPr lang="nl-NL" sz="1800">
              <a:effectLst/>
              <a:latin typeface="Verdana" panose="020B0604030504040204" pitchFamily="34" charset="0"/>
              <a:ea typeface="Verdana" panose="020B0604030504040204" pitchFamily="34" charset="0"/>
            </a:endParaRPr>
          </a:p>
          <a:p>
            <a:pPr marL="0" indent="0">
              <a:buNone/>
            </a:pPr>
            <a:r>
              <a:rPr lang="nl-NL" sz="1800" b="1">
                <a:solidFill>
                  <a:srgbClr val="E50856"/>
                </a:solidFill>
                <a:effectLst/>
                <a:latin typeface="Verdana" panose="020B0604030504040204" pitchFamily="34" charset="0"/>
                <a:ea typeface="Verdana" panose="020B0604030504040204" pitchFamily="34" charset="0"/>
              </a:rPr>
              <a:t>VRAGEN STELLEN- OPEN BLIK- UITWISSELING</a:t>
            </a:r>
          </a:p>
          <a:p>
            <a:pPr marL="0" lvl="0" indent="0">
              <a:buNone/>
            </a:pPr>
            <a:endParaRPr lang="nl-NL" sz="1800">
              <a:latin typeface="Verdana" panose="020B0604030504040204" pitchFamily="34" charset="0"/>
              <a:ea typeface="Verdana" panose="020B0604030504040204" pitchFamily="34" charset="0"/>
            </a:endParaRPr>
          </a:p>
          <a:p>
            <a:pPr marL="342900" lvl="0" indent="-342900">
              <a:buFont typeface="Wingdings" panose="05000000000000000000" pitchFamily="2" charset="2"/>
              <a:buChar char=""/>
            </a:pPr>
            <a:r>
              <a:rPr lang="nl-NL" sz="1800">
                <a:effectLst/>
                <a:latin typeface="Verdana" panose="020B0604030504040204" pitchFamily="34" charset="0"/>
                <a:ea typeface="Verdana" panose="020B0604030504040204" pitchFamily="34" charset="0"/>
              </a:rPr>
              <a:t>kritisch zijn, zaken in twijfel durven trekken</a:t>
            </a:r>
          </a:p>
          <a:p>
            <a:pPr marL="342900" lvl="0" indent="-342900">
              <a:buFont typeface="Wingdings" panose="05000000000000000000" pitchFamily="2" charset="2"/>
              <a:buChar char=""/>
            </a:pPr>
            <a:r>
              <a:rPr lang="nl-NL" sz="1800">
                <a:effectLst/>
                <a:latin typeface="Verdana" panose="020B0604030504040204" pitchFamily="34" charset="0"/>
                <a:ea typeface="Verdana" panose="020B0604030504040204" pitchFamily="34" charset="0"/>
              </a:rPr>
              <a:t>willen weten; nieuwsgierig, leergierig</a:t>
            </a:r>
          </a:p>
          <a:p>
            <a:pPr marL="342900" indent="-342900">
              <a:buFont typeface="Wingdings" panose="05000000000000000000" pitchFamily="2" charset="2"/>
              <a:buChar char=""/>
            </a:pPr>
            <a:r>
              <a:rPr lang="nl-NL" sz="1800">
                <a:effectLst/>
                <a:latin typeface="Verdana" panose="020B0604030504040204" pitchFamily="34" charset="0"/>
                <a:ea typeface="Verdana" panose="020B0604030504040204" pitchFamily="34" charset="0"/>
              </a:rPr>
              <a:t>willen begrijpen; inzicht</a:t>
            </a:r>
          </a:p>
          <a:p>
            <a:pPr marL="342900" lvl="0" indent="-342900">
              <a:buFont typeface="Wingdings" panose="05000000000000000000" pitchFamily="2" charset="2"/>
              <a:buChar char=""/>
            </a:pPr>
            <a:r>
              <a:rPr lang="nl-NL" sz="1800">
                <a:effectLst/>
                <a:latin typeface="Verdana" panose="020B0604030504040204" pitchFamily="34" charset="0"/>
                <a:ea typeface="Verdana" panose="020B0604030504040204" pitchFamily="34" charset="0"/>
              </a:rPr>
              <a:t>willen bereiken; drive, doelgericht werken </a:t>
            </a:r>
          </a:p>
          <a:p>
            <a:pPr marL="342900" lvl="0" indent="-342900">
              <a:buFont typeface="Wingdings" panose="05000000000000000000" pitchFamily="2" charset="2"/>
              <a:buChar char=""/>
            </a:pPr>
            <a:r>
              <a:rPr lang="nl-NL" sz="1800">
                <a:effectLst/>
                <a:latin typeface="Verdana" panose="020B0604030504040204" pitchFamily="34" charset="0"/>
                <a:ea typeface="Verdana" panose="020B0604030504040204" pitchFamily="34" charset="0"/>
              </a:rPr>
              <a:t>willen delen</a:t>
            </a:r>
          </a:p>
          <a:p>
            <a:pPr marL="342900" lvl="0" indent="-342900">
              <a:buFont typeface="Wingdings" panose="05000000000000000000" pitchFamily="2" charset="2"/>
              <a:buChar char=""/>
            </a:pPr>
            <a:r>
              <a:rPr lang="nl-NL" sz="1800">
                <a:effectLst/>
                <a:latin typeface="Verdana" panose="020B0604030504040204" pitchFamily="34" charset="0"/>
                <a:ea typeface="Verdana" panose="020B0604030504040204" pitchFamily="34" charset="0"/>
              </a:rPr>
              <a:t>willen vernieuwen</a:t>
            </a:r>
          </a:p>
          <a:p>
            <a:pPr marL="0" indent="0">
              <a:buNone/>
            </a:pPr>
            <a:r>
              <a:rPr lang="nl-NL" sz="1600">
                <a:latin typeface="Verdana" panose="020B0604030504040204" pitchFamily="34" charset="0"/>
                <a:ea typeface="Verdana" panose="020B0604030504040204" pitchFamily="34" charset="0"/>
              </a:rPr>
              <a:t>(</a:t>
            </a:r>
            <a:r>
              <a:rPr lang="nl-NL" sz="1600">
                <a:effectLst/>
                <a:latin typeface="Verdana" panose="020B0604030504040204" pitchFamily="34" charset="0"/>
                <a:ea typeface="Verdana" panose="020B0604030504040204" pitchFamily="34" charset="0"/>
              </a:rPr>
              <a:t>Van der Rijst, 2009)</a:t>
            </a:r>
          </a:p>
          <a:p>
            <a:pPr marL="0" lvl="0" indent="0">
              <a:buNone/>
            </a:pPr>
            <a:endParaRPr lang="nl-NL" sz="1600">
              <a:latin typeface="Verdana" panose="020B0604030504040204" pitchFamily="34" charset="0"/>
              <a:ea typeface="Verdana" panose="020B0604030504040204" pitchFamily="34" charset="0"/>
            </a:endParaRPr>
          </a:p>
          <a:p>
            <a:pPr marL="0" indent="0">
              <a:buNone/>
            </a:pPr>
            <a:endParaRPr lang="nl-NL" sz="1600" b="1">
              <a:solidFill>
                <a:srgbClr val="333333"/>
              </a:solidFill>
              <a:latin typeface="Fira Sans" panose="020B0503050000020004" pitchFamily="34" charset="0"/>
              <a:ea typeface="Times New Roman" panose="02020603050405020304" pitchFamily="18" charset="0"/>
              <a:sym typeface="Wingdings" panose="05000000000000000000" pitchFamily="2" charset="2"/>
            </a:endParaRPr>
          </a:p>
          <a:p>
            <a:pPr marL="0" indent="0">
              <a:buNone/>
            </a:pPr>
            <a:r>
              <a:rPr lang="nl-NL" sz="2400">
                <a:solidFill>
                  <a:srgbClr val="E50856"/>
                </a:solidFill>
                <a:effectLst/>
                <a:latin typeface="Verdana" panose="020B0604030504040204" pitchFamily="34" charset="0"/>
                <a:ea typeface="Verdana" panose="020B0604030504040204" pitchFamily="34" charset="0"/>
              </a:rPr>
              <a:t> </a:t>
            </a:r>
          </a:p>
          <a:p>
            <a:pPr marL="0" lvl="0" indent="0">
              <a:buNone/>
            </a:pPr>
            <a:endParaRPr lang="nl-NL" sz="1600">
              <a:effectLst/>
              <a:latin typeface="Verdana" panose="020B0604030504040204" pitchFamily="34" charset="0"/>
              <a:ea typeface="Verdana" panose="020B0604030504040204" pitchFamily="34" charset="0"/>
            </a:endParaRPr>
          </a:p>
        </p:txBody>
      </p:sp>
      <p:pic>
        <p:nvPicPr>
          <p:cNvPr id="2052" name="Picture 4" descr="vragen stellen aan je kind">
            <a:extLst>
              <a:ext uri="{FF2B5EF4-FFF2-40B4-BE49-F238E27FC236}">
                <a16:creationId xmlns:a16="http://schemas.microsoft.com/office/drawing/2014/main" id="{4F860E26-7E52-4F88-907A-4AD182287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5064" y="4279608"/>
            <a:ext cx="2213263" cy="2213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885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4AD126-FE31-40BC-B5A6-79F3675CC982}"/>
              </a:ext>
            </a:extLst>
          </p:cNvPr>
          <p:cNvSpPr>
            <a:spLocks noGrp="1"/>
          </p:cNvSpPr>
          <p:nvPr>
            <p:ph type="title"/>
          </p:nvPr>
        </p:nvSpPr>
        <p:spPr>
          <a:xfrm>
            <a:off x="628650" y="365129"/>
            <a:ext cx="7886700" cy="1120771"/>
          </a:xfrm>
        </p:spPr>
        <p:txBody>
          <a:bodyPr>
            <a:normAutofit/>
          </a:bodyPr>
          <a:lstStyle/>
          <a:p>
            <a:r>
              <a:rPr lang="nl-NL">
                <a:latin typeface="Avenir Next Condensed Medium"/>
                <a:cs typeface="Arial"/>
              </a:rPr>
              <a:t>2.  Toepassen van kennis </a:t>
            </a:r>
            <a:endParaRPr lang="nl-NL"/>
          </a:p>
        </p:txBody>
      </p:sp>
      <p:sp>
        <p:nvSpPr>
          <p:cNvPr id="3" name="Tijdelijke aanduiding voor tekst 2">
            <a:extLst>
              <a:ext uri="{FF2B5EF4-FFF2-40B4-BE49-F238E27FC236}">
                <a16:creationId xmlns:a16="http://schemas.microsoft.com/office/drawing/2014/main" id="{6C28BEFF-7CCF-350E-19AB-6ED3189ED469}"/>
              </a:ext>
            </a:extLst>
          </p:cNvPr>
          <p:cNvSpPr>
            <a:spLocks noGrp="1"/>
          </p:cNvSpPr>
          <p:nvPr>
            <p:ph type="body" sz="quarter" idx="11"/>
          </p:nvPr>
        </p:nvSpPr>
        <p:spPr>
          <a:xfrm>
            <a:off x="628650" y="1608138"/>
            <a:ext cx="7886700" cy="4248000"/>
          </a:xfrm>
        </p:spPr>
        <p:txBody>
          <a:bodyPr>
            <a:normAutofit/>
          </a:bodyPr>
          <a:lstStyle/>
          <a:p>
            <a:pPr marL="0" indent="0">
              <a:buNone/>
            </a:pPr>
            <a:r>
              <a:rPr lang="nl-NL" sz="2000" b="1"/>
              <a:t>Algemene opvatting</a:t>
            </a:r>
            <a:endParaRPr lang="nl-NL" sz="2000"/>
          </a:p>
          <a:p>
            <a:pPr marL="285750" indent="-285750">
              <a:buFont typeface="Wingdings" panose="05000000000000000000" pitchFamily="2" charset="2"/>
              <a:buChar char="§"/>
            </a:pPr>
            <a:r>
              <a:rPr lang="nl-NL" sz="2000"/>
              <a:t>inzet van wetenschappelijke kennis nodig voor goede dienstverlening</a:t>
            </a:r>
          </a:p>
          <a:p>
            <a:endParaRPr lang="nl-NL" sz="2000"/>
          </a:p>
          <a:p>
            <a:pPr marL="0" indent="0">
              <a:buNone/>
            </a:pPr>
            <a:r>
              <a:rPr lang="nl-NL" sz="2000" b="1"/>
              <a:t>In de praktijk: onderbenutting wetenschappelijke inzichten</a:t>
            </a:r>
          </a:p>
          <a:p>
            <a:pPr marL="285750" indent="-285750">
              <a:buFont typeface="Wingdings" panose="05000000000000000000" pitchFamily="2" charset="2"/>
              <a:buChar char="§"/>
            </a:pPr>
            <a:r>
              <a:rPr lang="nl-NL" sz="2000"/>
              <a:t>Beperkt zoekgedrag naar </a:t>
            </a:r>
            <a:r>
              <a:rPr lang="nl-NL" sz="2000" err="1"/>
              <a:t>onderzoekskennis</a:t>
            </a:r>
            <a:endParaRPr lang="nl-NL" sz="2000"/>
          </a:p>
          <a:p>
            <a:pPr marL="285750" indent="-285750">
              <a:buFont typeface="Wingdings" panose="05000000000000000000" pitchFamily="2" charset="2"/>
              <a:buChar char="§"/>
            </a:pPr>
            <a:r>
              <a:rPr lang="nl-NL" sz="2000"/>
              <a:t>Vertrouwen meest op ervaren collega’s en persoonlijke ervaringen</a:t>
            </a:r>
          </a:p>
          <a:p>
            <a:pPr marL="285750" indent="-285750">
              <a:buFont typeface="Wingdings" panose="05000000000000000000" pitchFamily="2" charset="2"/>
              <a:buChar char="§"/>
            </a:pPr>
            <a:r>
              <a:rPr lang="nl-NL" sz="2000"/>
              <a:t>Eigen voorkeuren en ervaringskennis vormen de onderbouwing voor dienstverlening (</a:t>
            </a:r>
            <a:r>
              <a:rPr lang="nl-NL" sz="2000" err="1"/>
              <a:t>Bolhaar</a:t>
            </a:r>
            <a:r>
              <a:rPr lang="nl-NL" sz="2000"/>
              <a:t>, Ketel, van der </a:t>
            </a:r>
            <a:r>
              <a:rPr lang="nl-NL" sz="2000" err="1"/>
              <a:t>klaauw</a:t>
            </a:r>
            <a:r>
              <a:rPr lang="nl-NL" sz="2000"/>
              <a:t>, 2018).</a:t>
            </a:r>
          </a:p>
          <a:p>
            <a:pPr marL="285750" indent="-285750">
              <a:buFont typeface="Wingdings" panose="05000000000000000000" pitchFamily="2" charset="2"/>
              <a:buChar char="§"/>
            </a:pPr>
            <a:r>
              <a:rPr lang="nl-NL" sz="2000"/>
              <a:t>Beperkte reflectie op kwaliteit eigen handelen en/ of collega’s (AKC onderzoek, 2019)</a:t>
            </a:r>
          </a:p>
          <a:p>
            <a:pPr>
              <a:buFontTx/>
              <a:buChar char="-"/>
            </a:pPr>
            <a:endParaRPr lang="nl-NL" b="1"/>
          </a:p>
        </p:txBody>
      </p:sp>
    </p:spTree>
    <p:extLst>
      <p:ext uri="{BB962C8B-B14F-4D97-AF65-F5344CB8AC3E}">
        <p14:creationId xmlns:p14="http://schemas.microsoft.com/office/powerpoint/2010/main" val="1434044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F2A308-FB46-4D2D-B9C6-DB1CFE288E89}"/>
              </a:ext>
            </a:extLst>
          </p:cNvPr>
          <p:cNvSpPr>
            <a:spLocks noGrp="1"/>
          </p:cNvSpPr>
          <p:nvPr>
            <p:ph type="title"/>
          </p:nvPr>
        </p:nvSpPr>
        <p:spPr>
          <a:xfrm>
            <a:off x="711518" y="1016961"/>
            <a:ext cx="5915025" cy="724255"/>
          </a:xfrm>
        </p:spPr>
        <p:txBody>
          <a:bodyPr>
            <a:normAutofit fontScale="90000"/>
          </a:bodyPr>
          <a:lstStyle/>
          <a:p>
            <a:r>
              <a:rPr lang="en-GB" sz="3200" b="1" err="1"/>
              <a:t>Meerdere</a:t>
            </a:r>
            <a:r>
              <a:rPr lang="en-GB" sz="3200" b="1"/>
              <a:t> </a:t>
            </a:r>
            <a:r>
              <a:rPr lang="en-GB" sz="3200" b="1" err="1"/>
              <a:t>Bronnen</a:t>
            </a:r>
            <a:r>
              <a:rPr lang="en-GB" sz="3200" b="1"/>
              <a:t> van </a:t>
            </a:r>
            <a:r>
              <a:rPr lang="en-GB" sz="3200" b="1" err="1"/>
              <a:t>Kennis</a:t>
            </a:r>
            <a:r>
              <a:rPr lang="en-GB" sz="3200" b="1"/>
              <a:t>  </a:t>
            </a:r>
          </a:p>
        </p:txBody>
      </p:sp>
      <p:sp>
        <p:nvSpPr>
          <p:cNvPr id="3" name="Tijdelijke aanduiding voor inhoud 2">
            <a:extLst>
              <a:ext uri="{FF2B5EF4-FFF2-40B4-BE49-F238E27FC236}">
                <a16:creationId xmlns:a16="http://schemas.microsoft.com/office/drawing/2014/main" id="{06A6D4E4-7513-456F-B9D6-65F7744673E3}"/>
              </a:ext>
            </a:extLst>
          </p:cNvPr>
          <p:cNvSpPr>
            <a:spLocks noGrp="1"/>
          </p:cNvSpPr>
          <p:nvPr>
            <p:ph idx="1"/>
          </p:nvPr>
        </p:nvSpPr>
        <p:spPr>
          <a:xfrm>
            <a:off x="711518" y="1784336"/>
            <a:ext cx="5915024" cy="3348406"/>
          </a:xfrm>
        </p:spPr>
        <p:txBody>
          <a:bodyPr/>
          <a:lstStyle/>
          <a:p>
            <a:r>
              <a:rPr lang="en-US" sz="1650"/>
              <a:t>“The integration of best research evidence with clinical expertise and patient values” (Sackett et al., 2000, p. 1). </a:t>
            </a:r>
            <a:endParaRPr lang="en-US" sz="1650">
              <a:sym typeface="Wingdings" panose="05000000000000000000" pitchFamily="2" charset="2"/>
            </a:endParaRPr>
          </a:p>
          <a:p>
            <a:endParaRPr lang="en-US" sz="1650">
              <a:sym typeface="Wingdings" panose="05000000000000000000" pitchFamily="2" charset="2"/>
            </a:endParaRPr>
          </a:p>
          <a:p>
            <a:endParaRPr lang="en-US" sz="1650">
              <a:sym typeface="Wingdings" panose="05000000000000000000" pitchFamily="2" charset="2"/>
            </a:endParaRPr>
          </a:p>
          <a:p>
            <a:endParaRPr lang="en-US" sz="1650"/>
          </a:p>
          <a:p>
            <a:endParaRPr lang="en-US" sz="1650"/>
          </a:p>
          <a:p>
            <a:endParaRPr lang="en-GB" sz="1650"/>
          </a:p>
          <a:p>
            <a:endParaRPr lang="en-GB" sz="1650"/>
          </a:p>
          <a:p>
            <a:endParaRPr lang="en-GB" sz="1650"/>
          </a:p>
          <a:p>
            <a:endParaRPr lang="en-GB"/>
          </a:p>
        </p:txBody>
      </p:sp>
      <p:graphicFrame>
        <p:nvGraphicFramePr>
          <p:cNvPr id="4" name="Diagram 3">
            <a:extLst>
              <a:ext uri="{FF2B5EF4-FFF2-40B4-BE49-F238E27FC236}">
                <a16:creationId xmlns:a16="http://schemas.microsoft.com/office/drawing/2014/main" id="{82BA6389-3928-4019-B4BD-A89F8F902278}"/>
              </a:ext>
            </a:extLst>
          </p:cNvPr>
          <p:cNvGraphicFramePr/>
          <p:nvPr>
            <p:extLst>
              <p:ext uri="{D42A27DB-BD31-4B8C-83A1-F6EECF244321}">
                <p14:modId xmlns:p14="http://schemas.microsoft.com/office/powerpoint/2010/main" val="2112769159"/>
              </p:ext>
            </p:extLst>
          </p:nvPr>
        </p:nvGraphicFramePr>
        <p:xfrm>
          <a:off x="1289957" y="2612571"/>
          <a:ext cx="6239555" cy="3659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6817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4AD126-FE31-40BC-B5A6-79F3675CC982}"/>
              </a:ext>
            </a:extLst>
          </p:cNvPr>
          <p:cNvSpPr>
            <a:spLocks noGrp="1"/>
          </p:cNvSpPr>
          <p:nvPr>
            <p:ph type="title"/>
          </p:nvPr>
        </p:nvSpPr>
        <p:spPr>
          <a:xfrm>
            <a:off x="628650" y="365129"/>
            <a:ext cx="7886700" cy="1120771"/>
          </a:xfrm>
        </p:spPr>
        <p:txBody>
          <a:bodyPr>
            <a:normAutofit/>
          </a:bodyPr>
          <a:lstStyle/>
          <a:p>
            <a:r>
              <a:rPr lang="nl-NL">
                <a:latin typeface="Avenir Next Condensed Medium"/>
                <a:cs typeface="Arial"/>
              </a:rPr>
              <a:t>3.  Zelf onderzoek doen</a:t>
            </a:r>
            <a:endParaRPr lang="nl-NL"/>
          </a:p>
        </p:txBody>
      </p:sp>
      <p:sp>
        <p:nvSpPr>
          <p:cNvPr id="3" name="Tijdelijke aanduiding voor tekst 2">
            <a:extLst>
              <a:ext uri="{FF2B5EF4-FFF2-40B4-BE49-F238E27FC236}">
                <a16:creationId xmlns:a16="http://schemas.microsoft.com/office/drawing/2014/main" id="{6C28BEFF-7CCF-350E-19AB-6ED3189ED469}"/>
              </a:ext>
            </a:extLst>
          </p:cNvPr>
          <p:cNvSpPr>
            <a:spLocks noGrp="1"/>
          </p:cNvSpPr>
          <p:nvPr>
            <p:ph type="body" sz="quarter" idx="11"/>
          </p:nvPr>
        </p:nvSpPr>
        <p:spPr>
          <a:xfrm>
            <a:off x="628650" y="1608138"/>
            <a:ext cx="7886700" cy="4248000"/>
          </a:xfrm>
        </p:spPr>
        <p:txBody>
          <a:bodyPr>
            <a:normAutofit/>
          </a:bodyPr>
          <a:lstStyle/>
          <a:p>
            <a:pPr marL="0" indent="0">
              <a:buNone/>
            </a:pPr>
            <a:endParaRPr lang="nl-NL"/>
          </a:p>
          <a:p>
            <a:pPr marL="0" indent="0">
              <a:buNone/>
            </a:pPr>
            <a:r>
              <a:rPr lang="nl-NL"/>
              <a:t>Eigen ervaring op doen met onderzoek (ervaringsleren)</a:t>
            </a:r>
          </a:p>
          <a:p>
            <a:pPr marL="0" indent="0">
              <a:buNone/>
            </a:pPr>
            <a:endParaRPr lang="nl-NL" sz="2000"/>
          </a:p>
          <a:p>
            <a:pPr marL="0" indent="0">
              <a:buNone/>
            </a:pPr>
            <a:r>
              <a:rPr lang="nl-NL"/>
              <a:t>Onderzoek nog nader uitwerken </a:t>
            </a:r>
          </a:p>
          <a:p>
            <a:pPr marL="0" indent="0">
              <a:buNone/>
            </a:pPr>
            <a:endParaRPr lang="nl-NL" sz="2000"/>
          </a:p>
          <a:p>
            <a:pPr marL="0" indent="0">
              <a:buNone/>
            </a:pPr>
            <a:r>
              <a:rPr lang="nl-NL"/>
              <a:t>Kennis ontwikkelen die relevant is </a:t>
            </a:r>
          </a:p>
          <a:p>
            <a:pPr marL="0" indent="0">
              <a:buNone/>
            </a:pPr>
            <a:r>
              <a:rPr lang="nl-NL"/>
              <a:t>voor de beroepspraktijk</a:t>
            </a:r>
          </a:p>
          <a:p>
            <a:pPr marL="0" indent="0">
              <a:buNone/>
            </a:pPr>
            <a:endParaRPr lang="nl-NL" sz="2000" b="1"/>
          </a:p>
          <a:p>
            <a:pPr marL="0" indent="0">
              <a:buNone/>
            </a:pPr>
            <a:endParaRPr lang="nl-NL" b="1"/>
          </a:p>
          <a:p>
            <a:pPr marL="0" indent="0">
              <a:buNone/>
            </a:pPr>
            <a:endParaRPr lang="nl-NL" sz="2000"/>
          </a:p>
          <a:p>
            <a:pPr marL="285750" indent="-285750">
              <a:buFont typeface="Wingdings" panose="05000000000000000000" pitchFamily="2" charset="2"/>
              <a:buChar char="§"/>
            </a:pPr>
            <a:endParaRPr lang="nl-NL" sz="2000"/>
          </a:p>
          <a:p>
            <a:pPr marL="0" indent="0">
              <a:buNone/>
            </a:pPr>
            <a:endParaRPr lang="nl-NL" b="1"/>
          </a:p>
        </p:txBody>
      </p:sp>
      <p:pic>
        <p:nvPicPr>
          <p:cNvPr id="3088" name="Picture 16" descr="De onderzoekscyclus">
            <a:extLst>
              <a:ext uri="{FF2B5EF4-FFF2-40B4-BE49-F238E27FC236}">
                <a16:creationId xmlns:a16="http://schemas.microsoft.com/office/drawing/2014/main" id="{46CAD2AD-FEDF-412D-BB99-E828184AF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938" y="2487613"/>
            <a:ext cx="3216274" cy="3216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457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3420C7-A9B7-CC68-B2C3-9471209C14CE}"/>
              </a:ext>
            </a:extLst>
          </p:cNvPr>
          <p:cNvSpPr>
            <a:spLocks noGrp="1"/>
          </p:cNvSpPr>
          <p:nvPr>
            <p:ph type="title"/>
          </p:nvPr>
        </p:nvSpPr>
        <p:spPr/>
        <p:txBody>
          <a:bodyPr/>
          <a:lstStyle/>
          <a:p>
            <a:r>
              <a:rPr lang="nl-NL"/>
              <a:t>De vernieuwde beroepsopleiding UWV</a:t>
            </a:r>
          </a:p>
        </p:txBody>
      </p:sp>
      <p:sp>
        <p:nvSpPr>
          <p:cNvPr id="3" name="Tijdelijke aanduiding voor tekst 2">
            <a:extLst>
              <a:ext uri="{FF2B5EF4-FFF2-40B4-BE49-F238E27FC236}">
                <a16:creationId xmlns:a16="http://schemas.microsoft.com/office/drawing/2014/main" id="{945D958C-4EE6-4CD9-A5E1-56B04568397D}"/>
              </a:ext>
            </a:extLst>
          </p:cNvPr>
          <p:cNvSpPr>
            <a:spLocks noGrp="1"/>
          </p:cNvSpPr>
          <p:nvPr>
            <p:ph type="body" sz="quarter" idx="11"/>
          </p:nvPr>
        </p:nvSpPr>
        <p:spPr/>
        <p:txBody>
          <a:bodyPr/>
          <a:lstStyle/>
          <a:p>
            <a:r>
              <a:rPr lang="nl-NL"/>
              <a:t>Onderzoekend vermogen (definitie Andriessen) is opgenomen in de aanvullende beroepskwalificaties UWV AD i.o.</a:t>
            </a:r>
          </a:p>
          <a:p>
            <a:r>
              <a:rPr lang="nl-NL"/>
              <a:t>De vernieuwde opleiding voorziet daarin als volgt: </a:t>
            </a:r>
          </a:p>
          <a:p>
            <a:pPr lvl="2"/>
            <a:r>
              <a:rPr lang="nl-NL"/>
              <a:t>Onderzoekend vermogen als rode draad door de opleiding opgenomen</a:t>
            </a:r>
          </a:p>
          <a:p>
            <a:pPr lvl="2"/>
            <a:r>
              <a:rPr lang="nl-NL"/>
              <a:t>Aanreiken/duiden van methodisch handelen in e-</a:t>
            </a:r>
            <a:r>
              <a:rPr lang="nl-NL" err="1"/>
              <a:t>learning</a:t>
            </a:r>
            <a:endParaRPr lang="nl-NL"/>
          </a:p>
          <a:p>
            <a:pPr lvl="2"/>
            <a:r>
              <a:rPr lang="nl-NL"/>
              <a:t>Aandacht voor methodisch handelen bij de contactdagen door de docenten</a:t>
            </a:r>
          </a:p>
          <a:p>
            <a:pPr lvl="2"/>
            <a:r>
              <a:rPr lang="nl-NL"/>
              <a:t>Korte opdrachten doen die begeleid/getoetst worden door de praktijkopleider</a:t>
            </a:r>
          </a:p>
          <a:p>
            <a:pPr lvl="2"/>
            <a:r>
              <a:rPr lang="nl-NL"/>
              <a:t>Onderzoek(je) doen en toelichten bij eindpresentatie</a:t>
            </a:r>
          </a:p>
          <a:p>
            <a:pPr lvl="1"/>
            <a:endParaRPr lang="nl-NL"/>
          </a:p>
        </p:txBody>
      </p:sp>
    </p:spTree>
    <p:extLst>
      <p:ext uri="{BB962C8B-B14F-4D97-AF65-F5344CB8AC3E}">
        <p14:creationId xmlns:p14="http://schemas.microsoft.com/office/powerpoint/2010/main" val="2344665084"/>
      </p:ext>
    </p:extLst>
  </p:cSld>
  <p:clrMapOvr>
    <a:masterClrMapping/>
  </p:clrMapOvr>
</p:sld>
</file>

<file path=ppt/theme/theme1.xml><?xml version="1.0" encoding="utf-8"?>
<a:theme xmlns:a="http://schemas.openxmlformats.org/drawingml/2006/main" name="Presentatie_Smal">
  <a:themeElements>
    <a:clrScheme name="HAN">
      <a:dk1>
        <a:sysClr val="windowText" lastClr="000000"/>
      </a:dk1>
      <a:lt1>
        <a:sysClr val="window" lastClr="FFFFFF"/>
      </a:lt1>
      <a:dk2>
        <a:srgbClr val="E50056"/>
      </a:dk2>
      <a:lt2>
        <a:srgbClr val="F8F8F8"/>
      </a:lt2>
      <a:accent1>
        <a:srgbClr val="000000"/>
      </a:accent1>
      <a:accent2>
        <a:srgbClr val="454545"/>
      </a:accent2>
      <a:accent3>
        <a:srgbClr val="757575"/>
      </a:accent3>
      <a:accent4>
        <a:srgbClr val="919191"/>
      </a:accent4>
      <a:accent5>
        <a:srgbClr val="E3E3E3"/>
      </a:accent5>
      <a:accent6>
        <a:srgbClr val="F8F8F8"/>
      </a:accent6>
      <a:hlink>
        <a:srgbClr val="000000"/>
      </a:hlink>
      <a:folHlink>
        <a:srgbClr val="000000"/>
      </a:folHlink>
    </a:clrScheme>
    <a:fontScheme name="HAN-PP">
      <a:majorFont>
        <a:latin typeface="Avenir Next Condensed Medium"/>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al_wit_v5.potx" id="{75018CFB-69D4-460D-9D41-34C8454AB009}" vid="{965D161B-DBF2-412A-9218-CAE127682E1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705F12B19DDC4AA6C6D20BE2FEDB9B" ma:contentTypeVersion="14" ma:contentTypeDescription="Een nieuw document maken." ma:contentTypeScope="" ma:versionID="9aa460df9005814417a9347920e1f934">
  <xsd:schema xmlns:xsd="http://www.w3.org/2001/XMLSchema" xmlns:xs="http://www.w3.org/2001/XMLSchema" xmlns:p="http://schemas.microsoft.com/office/2006/metadata/properties" xmlns:ns2="8deeaf59-9ef9-46b1-9d8b-2b6b023efaa1" xmlns:ns3="b79a49b1-a3ea-4bde-9a60-161d147ee1fb" xmlns:ns4="5ec6cd97-ba56-40fb-a693-66eaee0a9fc7" targetNamespace="http://schemas.microsoft.com/office/2006/metadata/properties" ma:root="true" ma:fieldsID="631d35bf86884cd3ae11d5705f8ef278" ns2:_="" ns3:_="" ns4:_="">
    <xsd:import namespace="8deeaf59-9ef9-46b1-9d8b-2b6b023efaa1"/>
    <xsd:import namespace="b79a49b1-a3ea-4bde-9a60-161d147ee1fb"/>
    <xsd:import namespace="5ec6cd97-ba56-40fb-a693-66eaee0a9fc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MediaServiceSearchProperties" minOccurs="0"/>
                <xsd:element ref="ns3:MediaServiceGenerationTime" minOccurs="0"/>
                <xsd:element ref="ns3:MediaServiceEventHashCode" minOccurs="0"/>
                <xsd:element ref="ns3:lcf76f155ced4ddcb4097134ff3c332f" minOccurs="0"/>
                <xsd:element ref="ns4:TaxCatchAll" minOccurs="0"/>
                <xsd:element ref="ns3:MediaServiceOCR" minOccurs="0"/>
                <xsd:element ref="ns3:MediaServiceDateTaken" minOccurs="0"/>
                <xsd:element ref="ns3:MediaLengthInSecond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eeaf59-9ef9-46b1-9d8b-2b6b023efaa1"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79a49b1-a3ea-4bde-9a60-161d147ee1f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78320a2f-37ae-4df3-aac0-f0cf18668f1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descriptio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ec6cd97-ba56-40fb-a693-66eaee0a9fc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1bd89c3-d4d9-4d90-8066-678989dda25a}" ma:internalName="TaxCatchAll" ma:showField="CatchAllData" ma:web="5ec6cd97-ba56-40fb-a693-66eaee0a9fc7">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8deeaf59-9ef9-46b1-9d8b-2b6b023efaa1">2052-795093193-39386</_dlc_DocId>
    <_dlc_DocIdUrl xmlns="8deeaf59-9ef9-46b1-9d8b-2b6b023efaa1">
      <Url>https://vanspaendoncknl.sharepoint.com/sites/DMS-AKC/_layouts/15/DocIdRedir.aspx?ID=2052-795093193-39386</Url>
      <Description>2052-795093193-39386</Description>
    </_dlc_DocIdUrl>
    <lcf76f155ced4ddcb4097134ff3c332f xmlns="b79a49b1-a3ea-4bde-9a60-161d147ee1fb">
      <Terms xmlns="http://schemas.microsoft.com/office/infopath/2007/PartnerControls"/>
    </lcf76f155ced4ddcb4097134ff3c332f>
    <TaxCatchAll xmlns="5ec6cd97-ba56-40fb-a693-66eaee0a9fc7"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78320a2f-37ae-4df3-aac0-f0cf18668f1a" ContentTypeId="0x0101" PreviousValue="false" LastSyncTimeStamp="2021-11-25T11:40:05.54Z"/>
</file>

<file path=customXml/itemProps1.xml><?xml version="1.0" encoding="utf-8"?>
<ds:datastoreItem xmlns:ds="http://schemas.openxmlformats.org/officeDocument/2006/customXml" ds:itemID="{2C4AD365-97F2-4B3D-AE06-C0385962E456}">
  <ds:schemaRefs>
    <ds:schemaRef ds:uri="5ec6cd97-ba56-40fb-a693-66eaee0a9fc7"/>
    <ds:schemaRef ds:uri="8deeaf59-9ef9-46b1-9d8b-2b6b023efaa1"/>
    <ds:schemaRef ds:uri="b79a49b1-a3ea-4bde-9a60-161d147ee1f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4EBEEAA-39BD-4D00-AACB-8B146FDC432B}">
  <ds:schemaRefs>
    <ds:schemaRef ds:uri="http://schemas.microsoft.com/sharepoint/events"/>
  </ds:schemaRefs>
</ds:datastoreItem>
</file>

<file path=customXml/itemProps3.xml><?xml version="1.0" encoding="utf-8"?>
<ds:datastoreItem xmlns:ds="http://schemas.openxmlformats.org/officeDocument/2006/customXml" ds:itemID="{EC865A10-3D41-41DB-A80E-9CF9EF8E2E7F}">
  <ds:schemaRefs>
    <ds:schemaRef ds:uri="5ec6cd97-ba56-40fb-a693-66eaee0a9fc7"/>
    <ds:schemaRef ds:uri="8deeaf59-9ef9-46b1-9d8b-2b6b023efaa1"/>
    <ds:schemaRef ds:uri="b79a49b1-a3ea-4bde-9a60-161d147ee1f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814C5783-3675-422F-B911-E6CB016EF1FF}">
  <ds:schemaRefs>
    <ds:schemaRef ds:uri="http://schemas.microsoft.com/sharepoint/v3/contenttype/forms"/>
  </ds:schemaRefs>
</ds:datastoreItem>
</file>

<file path=customXml/itemProps5.xml><?xml version="1.0" encoding="utf-8"?>
<ds:datastoreItem xmlns:ds="http://schemas.openxmlformats.org/officeDocument/2006/customXml" ds:itemID="{49EE3869-F2FF-46DB-8728-4B3364C3E0D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smal_wit_v6</Template>
  <TotalTime>0</TotalTime>
  <Words>1775</Words>
  <Application>Microsoft Macintosh PowerPoint</Application>
  <PresentationFormat>Diavoorstelling (4:3)</PresentationFormat>
  <Paragraphs>195</Paragraphs>
  <Slides>13</Slides>
  <Notes>8</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13</vt:i4>
      </vt:variant>
    </vt:vector>
  </HeadingPairs>
  <TitlesOfParts>
    <vt:vector size="23" baseType="lpstr">
      <vt:lpstr>Arial</vt:lpstr>
      <vt:lpstr>Avenir Next Condensed</vt:lpstr>
      <vt:lpstr>Avenir Next Condensed Medium</vt:lpstr>
      <vt:lpstr>Calibri</vt:lpstr>
      <vt:lpstr>Fira Sans</vt:lpstr>
      <vt:lpstr>Symbol</vt:lpstr>
      <vt:lpstr>Times New Roman</vt:lpstr>
      <vt:lpstr>Verdana</vt:lpstr>
      <vt:lpstr>Wingdings</vt:lpstr>
      <vt:lpstr>Presentatie_Smal</vt:lpstr>
      <vt:lpstr>PowerPoint-presentatie</vt:lpstr>
      <vt:lpstr>Belang van Onderzoekend vermogen        </vt:lpstr>
      <vt:lpstr>Misvattingen/ begripsverwarring?   </vt:lpstr>
      <vt:lpstr>Wat is onderzoekend vermogen?</vt:lpstr>
      <vt:lpstr>Onderzoekende houding</vt:lpstr>
      <vt:lpstr>2.  Toepassen van kennis </vt:lpstr>
      <vt:lpstr>Meerdere Bronnen van Kennis  </vt:lpstr>
      <vt:lpstr>3.  Zelf onderzoek doen</vt:lpstr>
      <vt:lpstr>De vernieuwde beroepsopleiding UWV</vt:lpstr>
      <vt:lpstr>Betekent ook iets voor de praktijkopleider of de docent!</vt:lpstr>
      <vt:lpstr>Ronde Tafel Gesprekken </vt:lpstr>
      <vt:lpstr>Plenaire Terugkoppeling</vt:lpstr>
      <vt:lpstr>PowerPoint-presentatie</vt:lpstr>
    </vt:vector>
  </TitlesOfParts>
  <Company>Hogeschool van Arnhem en Nijmegen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Vossen Emma</dc:creator>
  <cp:lastModifiedBy>Vincent Braun</cp:lastModifiedBy>
  <cp:revision>1</cp:revision>
  <dcterms:created xsi:type="dcterms:W3CDTF">2020-01-07T14:44:29Z</dcterms:created>
  <dcterms:modified xsi:type="dcterms:W3CDTF">2025-06-24T10:05:16Z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0x01010013705F12B19DDC4AA6C6D20BE2FEDB9B</vt:lpwstr>
  </property>
  <property fmtid="{D5CDD505-2E9C-101B-9397-08002B2CF9AE}" pid="3" name="Order">
    <vt:r8>1700</vt:r8>
  </property>
  <property fmtid="{D5CDD505-2E9C-101B-9397-08002B2CF9AE}" pid="4" name="_dlc_DocIdItemGuid">
    <vt:lpwstr>a0cf9f88-95af-4a62-a5c6-9dc5cde2147a</vt:lpwstr>
  </property>
  <property fmtid="{D5CDD505-2E9C-101B-9397-08002B2CF9AE}" pid="5" name="MediaServiceImageTags">
    <vt:lpwstr/>
  </property>
</Properties>
</file>